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6" r:id="rId5"/>
    <p:sldId id="284" r:id="rId6"/>
    <p:sldId id="262" r:id="rId7"/>
    <p:sldId id="258" r:id="rId8"/>
    <p:sldId id="260" r:id="rId9"/>
    <p:sldId id="286" r:id="rId10"/>
    <p:sldId id="279" r:id="rId11"/>
    <p:sldId id="280" r:id="rId12"/>
    <p:sldId id="285" r:id="rId13"/>
    <p:sldId id="264" r:id="rId14"/>
    <p:sldId id="278" r:id="rId15"/>
    <p:sldId id="267" r:id="rId16"/>
    <p:sldId id="289" r:id="rId17"/>
    <p:sldId id="259" r:id="rId18"/>
    <p:sldId id="268" r:id="rId19"/>
    <p:sldId id="269" r:id="rId20"/>
    <p:sldId id="287" r:id="rId21"/>
    <p:sldId id="291" r:id="rId22"/>
    <p:sldId id="290" r:id="rId23"/>
    <p:sldId id="292" r:id="rId24"/>
    <p:sldId id="293" r:id="rId25"/>
    <p:sldId id="266" r:id="rId26"/>
    <p:sldId id="281" r:id="rId27"/>
    <p:sldId id="270" r:id="rId28"/>
    <p:sldId id="271" r:id="rId29"/>
    <p:sldId id="272" r:id="rId30"/>
    <p:sldId id="273" r:id="rId31"/>
    <p:sldId id="274" r:id="rId32"/>
    <p:sldId id="27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0" autoAdjust="0"/>
    <p:restoredTop sz="94660"/>
  </p:normalViewPr>
  <p:slideViewPr>
    <p:cSldViewPr>
      <p:cViewPr varScale="1">
        <p:scale>
          <a:sx n="69" d="100"/>
          <a:sy n="69" d="100"/>
        </p:scale>
        <p:origin x="-96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372334-3E60-454B-87C1-F7D99FCFCB1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F8CBC2-3BD3-4809-B27E-7BA50683BF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ppnet.org/" TargetMode="External"/><Relationship Id="rId2" Type="http://schemas.openxmlformats.org/officeDocument/2006/relationships/hyperlink" Target="mailto:larry.strickland@uwcnm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962400"/>
            <a:ext cx="5637010" cy="88211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Benefits for Organizations &amp; Donors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1752600"/>
            <a:ext cx="7175351" cy="1793167"/>
          </a:xfrm>
        </p:spPr>
        <p:txBody>
          <a:bodyPr/>
          <a:lstStyle/>
          <a:p>
            <a:r>
              <a:rPr lang="en-US" dirty="0" smtClean="0"/>
              <a:t>Both Sides of the Legacy Gift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405" y="6188129"/>
            <a:ext cx="3788735" cy="66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64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Personal Barriers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Fear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 are your fears?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0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Personal Barriers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Fear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Saying something wrong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Messing up a relationship with a good donor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 fully understanding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Asking for more may result in getting less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46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8839200" cy="1143000"/>
          </a:xfrm>
        </p:spPr>
        <p:txBody>
          <a:bodyPr/>
          <a:lstStyle/>
          <a:p>
            <a:r>
              <a:rPr lang="en-US" sz="3800" dirty="0" smtClean="0"/>
              <a:t>Your Knowledge about Legacy Giving </a:t>
            </a:r>
            <a:endParaRPr lang="en-US" sz="3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828800"/>
            <a:ext cx="7162800" cy="43129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Legacy Gifts vs. Annual Giving</a:t>
            </a:r>
          </a:p>
          <a:p>
            <a:pPr marL="4572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Annual </a:t>
            </a:r>
            <a:r>
              <a:rPr lang="en-US" sz="4000" dirty="0" smtClean="0">
                <a:solidFill>
                  <a:schemeClr val="tx1"/>
                </a:solidFill>
              </a:rPr>
              <a:t>Giving:</a:t>
            </a:r>
          </a:p>
          <a:p>
            <a:pPr lvl="4"/>
            <a:r>
              <a:rPr lang="en-US" sz="2400" i="1" dirty="0" smtClean="0">
                <a:solidFill>
                  <a:schemeClr val="tx1"/>
                </a:solidFill>
              </a:rPr>
              <a:t>Sharing your Income</a:t>
            </a:r>
          </a:p>
          <a:p>
            <a:pPr marL="1207008" lvl="4" indent="0">
              <a:buNone/>
            </a:pPr>
            <a:endParaRPr lang="en-US" sz="2400" i="1" dirty="0" smtClean="0"/>
          </a:p>
          <a:p>
            <a:r>
              <a:rPr lang="en-US" sz="4000" dirty="0" smtClean="0">
                <a:solidFill>
                  <a:schemeClr val="tx1"/>
                </a:solidFill>
              </a:rPr>
              <a:t>Legacy Giving:</a:t>
            </a:r>
          </a:p>
          <a:p>
            <a:pPr lvl="4"/>
            <a:r>
              <a:rPr lang="en-US" sz="2400" i="1" dirty="0" smtClean="0">
                <a:solidFill>
                  <a:schemeClr val="tx1"/>
                </a:solidFill>
              </a:rPr>
              <a:t>Sharing your Assets</a:t>
            </a:r>
          </a:p>
          <a:p>
            <a:pPr marL="1207008" lvl="4" indent="0">
              <a:buNone/>
            </a:pPr>
            <a:endParaRPr lang="en-US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6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458200" cy="1143000"/>
          </a:xfrm>
        </p:spPr>
        <p:txBody>
          <a:bodyPr/>
          <a:lstStyle/>
          <a:p>
            <a:r>
              <a:rPr lang="en-US" sz="3600" dirty="0" smtClean="0"/>
              <a:t>What are donors thinking when you ask for some of their assets</a:t>
            </a:r>
            <a:r>
              <a:rPr lang="en-US" sz="3600" dirty="0" smtClean="0"/>
              <a:t> 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828800"/>
            <a:ext cx="8153400" cy="4572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Typical goals for our assets: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Maintain our lifestyle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Establish goals for our children and fund them as needed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Leave a Philanthropic Legacy</a:t>
            </a:r>
          </a:p>
          <a:p>
            <a:pPr lvl="4"/>
            <a:r>
              <a:rPr lang="en-US" sz="2000" i="1" dirty="0" smtClean="0">
                <a:solidFill>
                  <a:schemeClr val="tx1"/>
                </a:solidFill>
              </a:rPr>
              <a:t>Communicate our values</a:t>
            </a:r>
          </a:p>
          <a:p>
            <a:pPr lvl="4"/>
            <a:r>
              <a:rPr lang="en-US" sz="2000" i="1" dirty="0" smtClean="0">
                <a:solidFill>
                  <a:schemeClr val="tx1"/>
                </a:solidFill>
              </a:rPr>
              <a:t>Give back…or similar goals relative to our community…our passions</a:t>
            </a:r>
          </a:p>
          <a:p>
            <a:pPr marL="1207008" lvl="4" indent="0">
              <a:buNone/>
            </a:pPr>
            <a:endParaRPr lang="en-US" sz="2000" i="1" dirty="0">
              <a:solidFill>
                <a:schemeClr val="tx1"/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2000" i="1" dirty="0">
                <a:solidFill>
                  <a:prstClr val="black"/>
                </a:solidFill>
              </a:rPr>
              <a:t>“What if things don’t turn out as well as we had hoped?”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2000" i="1" dirty="0">
                <a:solidFill>
                  <a:prstClr val="black"/>
                </a:solidFill>
              </a:rPr>
              <a:t>“What if our needs or those of our children are more costly than we foresee today?”</a:t>
            </a:r>
          </a:p>
          <a:p>
            <a:pPr marL="1207008" lvl="4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4521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Legacy Giving Primer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1600200"/>
            <a:ext cx="6781800" cy="47244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Legacy Gifts may: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Be revocable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Be irrevocable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Benefit your organization: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Now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After donor’s life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Forever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Be tools in donor’s financial planning: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Increase cash flow from their assets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Maximize after tax benefits to heirs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Diversify dono</a:t>
            </a:r>
            <a:r>
              <a:rPr lang="en-US" dirty="0" smtClean="0">
                <a:solidFill>
                  <a:schemeClr val="tx1"/>
                </a:solidFill>
              </a:rPr>
              <a:t>r’s assets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65111" cy="1143000"/>
          </a:xfrm>
        </p:spPr>
        <p:txBody>
          <a:bodyPr/>
          <a:lstStyle/>
          <a:p>
            <a:r>
              <a:rPr lang="en-US" dirty="0" smtClean="0"/>
              <a:t>Legacy Giving Techniques</a:t>
            </a:r>
            <a:r>
              <a:rPr lang="en-US" dirty="0" smtClean="0"/>
              <a:t>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1600200"/>
            <a:ext cx="6400800" cy="4953000"/>
          </a:xfrm>
        </p:spPr>
        <p:txBody>
          <a:bodyPr>
            <a:normAutofit fontScale="92500"/>
          </a:bodyPr>
          <a:lstStyle/>
          <a:p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Revocable 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Gifts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Bequests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IRA beneficiary designations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Life insurance beneficiary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designations</a:t>
            </a:r>
          </a:p>
          <a:p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Irrevocable Gifts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Gifts of life insurance policies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Gifts of the remainder interest in your home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Charitable gift annuities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Endowment Gifts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that continue annual giving Forever.  Partnering with UWCNM and the Albuquerque Community Foundation.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66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426911" cy="1143000"/>
          </a:xfrm>
        </p:spPr>
        <p:txBody>
          <a:bodyPr/>
          <a:lstStyle/>
          <a:p>
            <a:r>
              <a:rPr lang="en-US" dirty="0" smtClean="0"/>
              <a:t>Revocable Gifts</a:t>
            </a:r>
            <a:r>
              <a:rPr lang="en-US" dirty="0" smtClean="0"/>
              <a:t>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Bequests</a:t>
            </a:r>
          </a:p>
          <a:p>
            <a:pPr marL="228600"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IRA beneficiary designations</a:t>
            </a:r>
          </a:p>
          <a:p>
            <a:pPr marL="228600"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Life insurance beneficiary designations</a:t>
            </a:r>
          </a:p>
          <a:p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Gifts ANYONE Can Make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6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Did You Know?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133600"/>
            <a:ext cx="6019800" cy="400812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Percentage of Americans without a will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Greatest Barrier to Asset Giving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Percentage of American with Qualified Retirement Plans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1" y="2057400"/>
            <a:ext cx="1142999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65%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2971800"/>
            <a:ext cx="2430474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Irrevocability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82527" y="4038600"/>
            <a:ext cx="1042273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71%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4430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426911" cy="1143000"/>
          </a:xfrm>
        </p:spPr>
        <p:txBody>
          <a:bodyPr/>
          <a:lstStyle/>
          <a:p>
            <a:r>
              <a:rPr lang="en-US" dirty="0" smtClean="0"/>
              <a:t>Irrevocable Gift</a:t>
            </a:r>
            <a:r>
              <a:rPr lang="en-US" dirty="0" smtClean="0"/>
              <a:t>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Gifts of life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insurance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policies</a:t>
            </a:r>
          </a:p>
          <a:p>
            <a:pPr marL="228600"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Gift of the remainder interest in your home</a:t>
            </a:r>
          </a:p>
          <a:p>
            <a:pPr marL="228600"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Charitable gift annuities</a:t>
            </a:r>
          </a:p>
          <a:p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539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426911" cy="1143000"/>
          </a:xfrm>
        </p:spPr>
        <p:txBody>
          <a:bodyPr/>
          <a:lstStyle/>
          <a:p>
            <a:r>
              <a:rPr lang="en-US" dirty="0" smtClean="0"/>
              <a:t>Endowment</a:t>
            </a:r>
            <a:r>
              <a:rPr lang="en-US" dirty="0" smtClean="0"/>
              <a:t> </a:t>
            </a:r>
            <a:r>
              <a:rPr lang="en-US" dirty="0" smtClean="0"/>
              <a:t>Gif</a:t>
            </a:r>
            <a:r>
              <a:rPr lang="en-US" dirty="0" smtClean="0"/>
              <a:t>ts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Continue annual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giving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forever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Partner with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United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Way of Central New Mexico and the Albuquerque Community Foundation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109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65111" cy="1143000"/>
          </a:xfrm>
        </p:spPr>
        <p:txBody>
          <a:bodyPr/>
          <a:lstStyle/>
          <a:p>
            <a:r>
              <a:rPr lang="en-US" dirty="0" smtClean="0"/>
              <a:t>Getting to Know Each Other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Why do you do what you do?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How does your organization serve your clients/mission?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What is your role?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48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1524000"/>
          </a:xfrm>
        </p:spPr>
        <p:txBody>
          <a:bodyPr/>
          <a:lstStyle/>
          <a:p>
            <a:r>
              <a:rPr lang="en-US" dirty="0" smtClean="0"/>
              <a:t>Asking for Legacy Gifts</a:t>
            </a:r>
            <a:br>
              <a:rPr lang="en-US" dirty="0" smtClean="0"/>
            </a:br>
            <a:r>
              <a:rPr lang="en-US" dirty="0" smtClean="0"/>
              <a:t>It’s about the donor</a:t>
            </a:r>
            <a:r>
              <a:rPr lang="en-US" dirty="0" smtClean="0"/>
              <a:t>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00" y="2164080"/>
            <a:ext cx="6705600" cy="416052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Legacy Giving is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Dreaming</a:t>
            </a:r>
            <a:r>
              <a:rPr lang="en-US" sz="4000" dirty="0" smtClean="0">
                <a:solidFill>
                  <a:schemeClr val="tx1"/>
                </a:solidFill>
              </a:rPr>
              <a:t>:</a:t>
            </a:r>
          </a:p>
          <a:p>
            <a:pPr lvl="4"/>
            <a:r>
              <a:rPr lang="en-US" sz="2400" i="1" dirty="0" smtClean="0">
                <a:solidFill>
                  <a:schemeClr val="tx1"/>
                </a:solidFill>
              </a:rPr>
              <a:t>About what the donor would like to help happen in the community</a:t>
            </a:r>
          </a:p>
          <a:p>
            <a:pPr marL="1207008" lvl="4" indent="0">
              <a:buNone/>
            </a:pPr>
            <a:endParaRPr lang="en-US" sz="2400" i="1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Living the dream:</a:t>
            </a:r>
          </a:p>
          <a:p>
            <a:pPr lvl="4"/>
            <a:r>
              <a:rPr lang="en-US" sz="2400" i="1" dirty="0" smtClean="0">
                <a:solidFill>
                  <a:schemeClr val="tx1"/>
                </a:solidFill>
              </a:rPr>
              <a:t>For the rest of one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’s life without writing a check</a:t>
            </a:r>
          </a:p>
          <a:p>
            <a:pPr marL="1207008" lvl="4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05092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Getting the Meeting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00" y="2133600"/>
            <a:ext cx="7239000" cy="400812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Consider why prospects may be saying no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Don’t want to deal with mortality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Don’t want to deal with their families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Don’t want to feel restricted</a:t>
            </a:r>
          </a:p>
          <a:p>
            <a:pPr marL="365760" lvl="1" indent="0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2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65111" cy="1143000"/>
          </a:xfrm>
        </p:spPr>
        <p:txBody>
          <a:bodyPr/>
          <a:lstStyle/>
          <a:p>
            <a:r>
              <a:rPr lang="en-US" dirty="0" smtClean="0"/>
              <a:t>Toughest Hurdle – </a:t>
            </a:r>
            <a:br>
              <a:rPr lang="en-US" dirty="0" smtClean="0"/>
            </a:br>
            <a:r>
              <a:rPr lang="en-US" dirty="0" smtClean="0"/>
              <a:t>Getting the Meeting</a:t>
            </a:r>
            <a:r>
              <a:rPr lang="en-US" dirty="0" smtClean="0"/>
              <a:t>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1600200"/>
            <a:ext cx="64008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sz="2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“Our Children</a:t>
            </a:r>
          </a:p>
          <a:p>
            <a:r>
              <a:rPr lang="en-US" sz="2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My spouse</a:t>
            </a:r>
          </a:p>
          <a:p>
            <a:r>
              <a:rPr lang="en-US" sz="2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My parents</a:t>
            </a:r>
          </a:p>
          <a:p>
            <a:r>
              <a:rPr lang="en-US" sz="2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</a:p>
          <a:p>
            <a:pPr marL="45720" indent="0">
              <a:buNone/>
            </a:pPr>
            <a:r>
              <a:rPr lang="en-US" sz="2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2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on’t want to deal with </a:t>
            </a:r>
          </a:p>
          <a:p>
            <a:r>
              <a:rPr lang="en-US" sz="2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My</a:t>
            </a:r>
          </a:p>
          <a:p>
            <a:r>
              <a:rPr lang="en-US" sz="2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Our </a:t>
            </a:r>
          </a:p>
          <a:p>
            <a:r>
              <a:rPr lang="en-US" sz="2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Their </a:t>
            </a:r>
          </a:p>
          <a:p>
            <a:pPr lvl="1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Mortality</a:t>
            </a:r>
            <a:endParaRPr lang="en-US" sz="24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Intentions</a:t>
            </a:r>
            <a:endParaRPr lang="en-US" sz="24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Laziness</a:t>
            </a:r>
          </a:p>
          <a:p>
            <a:pPr lvl="1"/>
            <a:r>
              <a:rPr lang="en-US" sz="2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Greed</a:t>
            </a:r>
          </a:p>
          <a:p>
            <a:pPr lvl="1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Fighting</a:t>
            </a:r>
          </a:p>
          <a:p>
            <a:pPr lvl="1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Tell me how to live</a:t>
            </a:r>
          </a:p>
          <a:p>
            <a:pPr lvl="1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Emotions</a:t>
            </a:r>
          </a:p>
          <a:p>
            <a:pPr lvl="1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Reactions</a:t>
            </a:r>
          </a:p>
          <a:p>
            <a:pPr marL="45720" indent="0">
              <a:buNone/>
            </a:pPr>
            <a:r>
              <a:rPr lang="en-US" sz="2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 and therefore we haven’t talked about the assets and what the plan is for them.”  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Getting the Meeting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676400"/>
            <a:ext cx="8001000" cy="446532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Ask for the Meeting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We’re setting out to offer ways for donors like you who are already giving so much to give without writing another check</a:t>
            </a:r>
          </a:p>
          <a:p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Your annual gifts allow us to serve xx families every year.  I want to visit about finding a way to continue your annual gifts after your lives / after retirement</a:t>
            </a:r>
          </a:p>
          <a:p>
            <a:endParaRPr lang="en-US" sz="9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need your help.  You are a key volunteer / valued donor and we need your input on what we’re doing</a:t>
            </a:r>
          </a:p>
          <a:p>
            <a:endParaRPr lang="en-US" sz="9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promise not to ask you for another check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839200" cy="1143000"/>
          </a:xfrm>
        </p:spPr>
        <p:txBody>
          <a:bodyPr/>
          <a:lstStyle/>
          <a:p>
            <a:r>
              <a:rPr lang="en-US" dirty="0" smtClean="0"/>
              <a:t>The Legacy Giving Conversation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00" y="1981200"/>
            <a:ext cx="7239000" cy="41605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Have materials ready to send or leave</a:t>
            </a:r>
          </a:p>
          <a:p>
            <a:pPr marL="45720" indent="0">
              <a:buNone/>
            </a:pPr>
            <a:endParaRPr lang="en-US" sz="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case for legacy gifts and for your clients</a:t>
            </a:r>
          </a:p>
          <a:p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Donor stories / testimonials </a:t>
            </a:r>
          </a:p>
          <a:p>
            <a:endParaRPr lang="en-US" sz="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Letter or brochure dealing with revocable gifts and how to include your organization</a:t>
            </a:r>
          </a:p>
          <a:p>
            <a:endParaRPr lang="en-US" sz="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list of your Professional Advisory Committee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5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6512511" cy="1143000"/>
          </a:xfrm>
        </p:spPr>
        <p:txBody>
          <a:bodyPr/>
          <a:lstStyle/>
          <a:p>
            <a:r>
              <a:rPr lang="en-US" dirty="0" smtClean="0"/>
              <a:t>The Legacy Giving Conversation</a:t>
            </a:r>
            <a:r>
              <a:rPr lang="en-US" dirty="0" smtClean="0"/>
              <a:t>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00" y="2133600"/>
            <a:ext cx="7239000" cy="400812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“Someone you don’t know will miss you after your lives… the life that your annual gift could have improved.”</a:t>
            </a:r>
          </a:p>
          <a:p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Ask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donors why they resonate with your organization’s mission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Encourage them to share their values and their history with their families</a:t>
            </a:r>
          </a:p>
          <a:p>
            <a:pPr marL="365760" lvl="1" indent="0">
              <a:buNone/>
            </a:pP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Ask donors about their priorities for their lives and about how they would like to be remembered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2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Talk about Values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Assist donors with creating a legacy for their families</a:t>
            </a:r>
          </a:p>
          <a:p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Empower donors to give beyond their perceptions of their ability to give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88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610600" cy="1143000"/>
          </a:xfrm>
        </p:spPr>
        <p:txBody>
          <a:bodyPr/>
          <a:lstStyle/>
          <a:p>
            <a:r>
              <a:rPr lang="en-US" dirty="0" smtClean="0"/>
              <a:t>Recognition of Legacy Donors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Legacy societies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Newsletters and websites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Pins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Handouts</a:t>
            </a:r>
          </a:p>
        </p:txBody>
      </p:sp>
    </p:spTree>
    <p:extLst>
      <p:ext uri="{BB962C8B-B14F-4D97-AF65-F5344CB8AC3E}">
        <p14:creationId xmlns:p14="http://schemas.microsoft.com/office/powerpoint/2010/main" val="5794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44" y="914400"/>
            <a:ext cx="8418956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6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300990" cy="490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835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65111" cy="1143000"/>
          </a:xfrm>
        </p:spPr>
        <p:txBody>
          <a:bodyPr/>
          <a:lstStyle/>
          <a:p>
            <a:r>
              <a:rPr lang="en-US" dirty="0" smtClean="0"/>
              <a:t>Getting to Know Each Other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Who has a legacy giving program?</a:t>
            </a:r>
          </a:p>
          <a:p>
            <a:r>
              <a:rPr lang="en-US" sz="2400" dirty="0">
                <a:solidFill>
                  <a:schemeClr val="tx1"/>
                </a:solidFill>
              </a:rPr>
              <a:t>D</a:t>
            </a:r>
            <a:r>
              <a:rPr lang="en-US" sz="2400" dirty="0" smtClean="0">
                <a:solidFill>
                  <a:schemeClr val="tx1"/>
                </a:solidFill>
              </a:rPr>
              <a:t>oes your organization have an endowment?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 you have policies for legacy giving?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Have your board members made a legacy gift?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6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610600" cy="1143000"/>
          </a:xfrm>
        </p:spPr>
        <p:txBody>
          <a:bodyPr/>
          <a:lstStyle/>
          <a:p>
            <a:r>
              <a:rPr lang="en-US" dirty="0" smtClean="0"/>
              <a:t>Promoting Legacy Gifts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Stories, stories, stories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Checkboxes on your response cards, pledge forms, etc.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Newsletters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Websites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Seminars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Surveys</a:t>
            </a:r>
          </a:p>
        </p:txBody>
      </p:sp>
    </p:spTree>
    <p:extLst>
      <p:ext uri="{BB962C8B-B14F-4D97-AF65-F5344CB8AC3E}">
        <p14:creationId xmlns:p14="http://schemas.microsoft.com/office/powerpoint/2010/main" val="1768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610600" cy="1143000"/>
          </a:xfrm>
        </p:spPr>
        <p:txBody>
          <a:bodyPr/>
          <a:lstStyle/>
          <a:p>
            <a:r>
              <a:rPr lang="en-US" dirty="0" smtClean="0"/>
              <a:t>Evaluating Efforts </a:t>
            </a:r>
            <a:endParaRPr lang="en-US" i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9" y="1565081"/>
            <a:ext cx="5217955" cy="514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314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610600" cy="1143000"/>
          </a:xfrm>
        </p:spPr>
        <p:txBody>
          <a:bodyPr/>
          <a:lstStyle/>
          <a:p>
            <a:r>
              <a:rPr lang="en-US" dirty="0" smtClean="0"/>
              <a:t>Resources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905000"/>
            <a:ext cx="80010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New Mexico Planning Giving Roundtable, contact </a:t>
            </a:r>
            <a:r>
              <a:rPr lang="en-US" dirty="0" smtClean="0">
                <a:hlinkClick r:id="rId2"/>
              </a:rPr>
              <a:t>larry.strickland@uwcnm.org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Partnership for Philanthropic Planning, </a:t>
            </a:r>
            <a:r>
              <a:rPr lang="en-US" dirty="0" smtClean="0">
                <a:hlinkClick r:id="rId3"/>
              </a:rPr>
              <a:t>www.pppnet.org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Inspired Philanthropy, Your Step-by-Step Guide to Creating a Giving Plan and Leaving a Legacy, </a:t>
            </a:r>
            <a:r>
              <a:rPr lang="en-US" dirty="0" smtClean="0"/>
              <a:t>Third Edition by Tracy Gary with Nancy </a:t>
            </a:r>
            <a:r>
              <a:rPr lang="en-US" dirty="0" err="1" smtClean="0"/>
              <a:t>Adess</a:t>
            </a:r>
            <a:r>
              <a:rPr lang="en-US" dirty="0" smtClean="0"/>
              <a:t>, foreword by Suze </a:t>
            </a:r>
            <a:r>
              <a:rPr lang="en-US" dirty="0" err="1" smtClean="0"/>
              <a:t>Orman</a:t>
            </a:r>
            <a:r>
              <a:rPr lang="en-US" dirty="0" smtClean="0"/>
              <a:t>, 2008</a:t>
            </a:r>
          </a:p>
          <a:p>
            <a:r>
              <a:rPr lang="en-US" i="1" dirty="0" smtClean="0"/>
              <a:t>Legacy, Conversations about Wealth Transfer </a:t>
            </a:r>
            <a:r>
              <a:rPr lang="en-US" dirty="0" smtClean="0"/>
              <a:t>by Northern Trust Corporation, 2008</a:t>
            </a:r>
            <a:endParaRPr lang="en-US" i="1" dirty="0" smtClean="0"/>
          </a:p>
          <a:p>
            <a:r>
              <a:rPr lang="en-US" i="1" dirty="0" smtClean="0"/>
              <a:t>Professional Advisors’ Guide to Planned Giving, </a:t>
            </a:r>
            <a:r>
              <a:rPr lang="en-US" dirty="0" smtClean="0"/>
              <a:t>2006 Edition by Kathryn W. </a:t>
            </a:r>
            <a:r>
              <a:rPr lang="en-US" dirty="0" err="1" smtClean="0"/>
              <a:t>Miree</a:t>
            </a:r>
            <a:r>
              <a:rPr lang="en-US" dirty="0" smtClean="0"/>
              <a:t>, 2006</a:t>
            </a:r>
          </a:p>
          <a:p>
            <a:r>
              <a:rPr lang="en-US" i="1" dirty="0" smtClean="0"/>
              <a:t>Splitting Heirs, Giving Your Money and Things to Your Children Without Ruining Their Lives, </a:t>
            </a:r>
            <a:r>
              <a:rPr lang="en-US" dirty="0" smtClean="0"/>
              <a:t>by Ron Blue with Jeremy White, 2004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971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Get Some </a:t>
            </a:r>
            <a:r>
              <a:rPr lang="en-US" i="1" dirty="0" smtClean="0"/>
              <a:t>Attitude!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Be clear about why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Why do you have or aspire to have a Legacy Giving program?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Empower </a:t>
            </a:r>
            <a:r>
              <a:rPr lang="en-US" sz="2400" dirty="0" smtClean="0">
                <a:solidFill>
                  <a:schemeClr val="tx1"/>
                </a:solidFill>
              </a:rPr>
              <a:t>donors in their passion to help your clients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Develop long term financial resources to serve future client </a:t>
            </a:r>
            <a:r>
              <a:rPr lang="en-US" sz="2400" dirty="0" smtClean="0">
                <a:solidFill>
                  <a:schemeClr val="tx1"/>
                </a:solidFill>
              </a:rPr>
              <a:t>needs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Your personal mission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07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6858000" cy="904642"/>
          </a:xfrm>
        </p:spPr>
        <p:txBody>
          <a:bodyPr/>
          <a:lstStyle/>
          <a:p>
            <a:r>
              <a:rPr lang="en-US" dirty="0" smtClean="0"/>
              <a:t>A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990600"/>
            <a:ext cx="8077200" cy="5867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Make the Case for Legacy Giving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Integrate Legacy Giving into core of your organization’s activity 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Gain Board and organizational commitment</a:t>
            </a:r>
          </a:p>
          <a:p>
            <a:pPr lvl="2">
              <a:spcBef>
                <a:spcPts val="600"/>
              </a:spcBef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Find your Board Champion - Get board members to commit to a legacy gift as example to other donors</a:t>
            </a:r>
          </a:p>
          <a:p>
            <a:pPr lvl="2">
              <a:spcBef>
                <a:spcPts val="600"/>
              </a:spcBef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Presentations/reports to board</a:t>
            </a:r>
          </a:p>
          <a:p>
            <a:pPr lvl="2">
              <a:spcBef>
                <a:spcPts val="600"/>
              </a:spcBef>
            </a:pP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Presentations/reports to staff</a:t>
            </a:r>
          </a:p>
          <a:p>
            <a:pPr lvl="0"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Know we can do it</a:t>
            </a:r>
          </a:p>
          <a:p>
            <a:pPr lvl="0"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Add Value in Donors’ Philanthropy </a:t>
            </a:r>
          </a:p>
          <a:p>
            <a:pPr lvl="0"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Ask for Legacy Gifts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Recognize Legacy donors</a:t>
            </a:r>
          </a:p>
          <a:p>
            <a:pPr lvl="0"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Loyal Contributor program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Engage professionals in the field and add to Legacy Giving Advisory Council as appropriate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Establish measures for evaluating efforts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Steward your donors</a:t>
            </a:r>
          </a:p>
          <a:p>
            <a:endParaRPr lang="en-US" dirty="0"/>
          </a:p>
        </p:txBody>
      </p:sp>
      <p:grpSp>
        <p:nvGrpSpPr>
          <p:cNvPr id="5" name="Group 11"/>
          <p:cNvGrpSpPr>
            <a:grpSpLocks noChangeAspect="1"/>
          </p:cNvGrpSpPr>
          <p:nvPr/>
        </p:nvGrpSpPr>
        <p:grpSpPr bwMode="auto">
          <a:xfrm>
            <a:off x="2895600" y="3262073"/>
            <a:ext cx="533138" cy="395527"/>
            <a:chOff x="2643" y="1893"/>
            <a:chExt cx="810" cy="601"/>
          </a:xfrm>
        </p:grpSpPr>
        <p:sp>
          <p:nvSpPr>
            <p:cNvPr id="6" name="Freeform 12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DF14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3"/>
            <p:cNvSpPr>
              <a:spLocks/>
            </p:cNvSpPr>
            <p:nvPr/>
          </p:nvSpPr>
          <p:spPr bwMode="auto">
            <a:xfrm>
              <a:off x="2643" y="1893"/>
              <a:ext cx="810" cy="601"/>
            </a:xfrm>
            <a:custGeom>
              <a:avLst/>
              <a:gdLst>
                <a:gd name="T0" fmla="*/ 779 w 810"/>
                <a:gd name="T1" fmla="*/ 1 h 1202"/>
                <a:gd name="T2" fmla="*/ 747 w 810"/>
                <a:gd name="T3" fmla="*/ 1 h 1202"/>
                <a:gd name="T4" fmla="*/ 691 w 810"/>
                <a:gd name="T5" fmla="*/ 1 h 1202"/>
                <a:gd name="T6" fmla="*/ 667 w 810"/>
                <a:gd name="T7" fmla="*/ 1 h 1202"/>
                <a:gd name="T8" fmla="*/ 625 w 810"/>
                <a:gd name="T9" fmla="*/ 1 h 1202"/>
                <a:gd name="T10" fmla="*/ 591 w 810"/>
                <a:gd name="T11" fmla="*/ 2 h 1202"/>
                <a:gd name="T12" fmla="*/ 574 w 810"/>
                <a:gd name="T13" fmla="*/ 3 h 1202"/>
                <a:gd name="T14" fmla="*/ 538 w 810"/>
                <a:gd name="T15" fmla="*/ 5 h 1202"/>
                <a:gd name="T16" fmla="*/ 518 w 810"/>
                <a:gd name="T17" fmla="*/ 5 h 1202"/>
                <a:gd name="T18" fmla="*/ 470 w 810"/>
                <a:gd name="T19" fmla="*/ 9 h 1202"/>
                <a:gd name="T20" fmla="*/ 406 w 810"/>
                <a:gd name="T21" fmla="*/ 13 h 1202"/>
                <a:gd name="T22" fmla="*/ 279 w 810"/>
                <a:gd name="T23" fmla="*/ 21 h 1202"/>
                <a:gd name="T24" fmla="*/ 233 w 810"/>
                <a:gd name="T25" fmla="*/ 24 h 1202"/>
                <a:gd name="T26" fmla="*/ 209 w 810"/>
                <a:gd name="T27" fmla="*/ 26 h 1202"/>
                <a:gd name="T28" fmla="*/ 195 w 810"/>
                <a:gd name="T29" fmla="*/ 24 h 1202"/>
                <a:gd name="T30" fmla="*/ 181 w 810"/>
                <a:gd name="T31" fmla="*/ 23 h 1202"/>
                <a:gd name="T32" fmla="*/ 171 w 810"/>
                <a:gd name="T33" fmla="*/ 22 h 1202"/>
                <a:gd name="T34" fmla="*/ 160 w 810"/>
                <a:gd name="T35" fmla="*/ 21 h 1202"/>
                <a:gd name="T36" fmla="*/ 153 w 810"/>
                <a:gd name="T37" fmla="*/ 21 h 1202"/>
                <a:gd name="T38" fmla="*/ 137 w 810"/>
                <a:gd name="T39" fmla="*/ 21 h 1202"/>
                <a:gd name="T40" fmla="*/ 128 w 810"/>
                <a:gd name="T41" fmla="*/ 21 h 1202"/>
                <a:gd name="T42" fmla="*/ 107 w 810"/>
                <a:gd name="T43" fmla="*/ 21 h 1202"/>
                <a:gd name="T44" fmla="*/ 85 w 810"/>
                <a:gd name="T45" fmla="*/ 21 h 1202"/>
                <a:gd name="T46" fmla="*/ 66 w 810"/>
                <a:gd name="T47" fmla="*/ 21 h 1202"/>
                <a:gd name="T48" fmla="*/ 45 w 810"/>
                <a:gd name="T49" fmla="*/ 22 h 1202"/>
                <a:gd name="T50" fmla="*/ 25 w 810"/>
                <a:gd name="T51" fmla="*/ 23 h 1202"/>
                <a:gd name="T52" fmla="*/ 11 w 810"/>
                <a:gd name="T53" fmla="*/ 23 h 1202"/>
                <a:gd name="T54" fmla="*/ 3 w 810"/>
                <a:gd name="T55" fmla="*/ 24 h 1202"/>
                <a:gd name="T56" fmla="*/ 0 w 810"/>
                <a:gd name="T57" fmla="*/ 25 h 1202"/>
                <a:gd name="T58" fmla="*/ 0 w 810"/>
                <a:gd name="T59" fmla="*/ 25 h 1202"/>
                <a:gd name="T60" fmla="*/ 8 w 810"/>
                <a:gd name="T61" fmla="*/ 27 h 1202"/>
                <a:gd name="T62" fmla="*/ 17 w 810"/>
                <a:gd name="T63" fmla="*/ 29 h 1202"/>
                <a:gd name="T64" fmla="*/ 19 w 810"/>
                <a:gd name="T65" fmla="*/ 29 h 1202"/>
                <a:gd name="T66" fmla="*/ 34 w 810"/>
                <a:gd name="T67" fmla="*/ 31 h 1202"/>
                <a:gd name="T68" fmla="*/ 46 w 810"/>
                <a:gd name="T69" fmla="*/ 34 h 1202"/>
                <a:gd name="T70" fmla="*/ 66 w 810"/>
                <a:gd name="T71" fmla="*/ 36 h 1202"/>
                <a:gd name="T72" fmla="*/ 71 w 810"/>
                <a:gd name="T73" fmla="*/ 36 h 1202"/>
                <a:gd name="T74" fmla="*/ 93 w 810"/>
                <a:gd name="T75" fmla="*/ 37 h 1202"/>
                <a:gd name="T76" fmla="*/ 114 w 810"/>
                <a:gd name="T77" fmla="*/ 38 h 1202"/>
                <a:gd name="T78" fmla="*/ 125 w 810"/>
                <a:gd name="T79" fmla="*/ 38 h 1202"/>
                <a:gd name="T80" fmla="*/ 153 w 810"/>
                <a:gd name="T81" fmla="*/ 38 h 1202"/>
                <a:gd name="T82" fmla="*/ 168 w 810"/>
                <a:gd name="T83" fmla="*/ 38 h 1202"/>
                <a:gd name="T84" fmla="*/ 205 w 810"/>
                <a:gd name="T85" fmla="*/ 38 h 1202"/>
                <a:gd name="T86" fmla="*/ 237 w 810"/>
                <a:gd name="T87" fmla="*/ 37 h 1202"/>
                <a:gd name="T88" fmla="*/ 265 w 810"/>
                <a:gd name="T89" fmla="*/ 36 h 1202"/>
                <a:gd name="T90" fmla="*/ 288 w 810"/>
                <a:gd name="T91" fmla="*/ 34 h 1202"/>
                <a:gd name="T92" fmla="*/ 306 w 810"/>
                <a:gd name="T93" fmla="*/ 33 h 1202"/>
                <a:gd name="T94" fmla="*/ 359 w 810"/>
                <a:gd name="T95" fmla="*/ 28 h 1202"/>
                <a:gd name="T96" fmla="*/ 475 w 810"/>
                <a:gd name="T97" fmla="*/ 20 h 1202"/>
                <a:gd name="T98" fmla="*/ 535 w 810"/>
                <a:gd name="T99" fmla="*/ 17 h 1202"/>
                <a:gd name="T100" fmla="*/ 664 w 810"/>
                <a:gd name="T101" fmla="*/ 9 h 1202"/>
                <a:gd name="T102" fmla="*/ 803 w 810"/>
                <a:gd name="T103" fmla="*/ 2 h 1202"/>
                <a:gd name="T104" fmla="*/ 793 w 810"/>
                <a:gd name="T105" fmla="*/ 0 h 12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10"/>
                <a:gd name="T160" fmla="*/ 0 h 1202"/>
                <a:gd name="T161" fmla="*/ 810 w 810"/>
                <a:gd name="T162" fmla="*/ 1202 h 120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10" h="1202">
                  <a:moveTo>
                    <a:pt x="793" y="0"/>
                  </a:moveTo>
                  <a:lnTo>
                    <a:pt x="779" y="2"/>
                  </a:lnTo>
                  <a:lnTo>
                    <a:pt x="747" y="6"/>
                  </a:lnTo>
                  <a:lnTo>
                    <a:pt x="717" y="12"/>
                  </a:lnTo>
                  <a:lnTo>
                    <a:pt x="691" y="18"/>
                  </a:lnTo>
                  <a:lnTo>
                    <a:pt x="667" y="28"/>
                  </a:lnTo>
                  <a:lnTo>
                    <a:pt x="644" y="38"/>
                  </a:lnTo>
                  <a:lnTo>
                    <a:pt x="625" y="52"/>
                  </a:lnTo>
                  <a:lnTo>
                    <a:pt x="607" y="66"/>
                  </a:lnTo>
                  <a:lnTo>
                    <a:pt x="591" y="81"/>
                  </a:lnTo>
                  <a:lnTo>
                    <a:pt x="574" y="103"/>
                  </a:lnTo>
                  <a:lnTo>
                    <a:pt x="556" y="129"/>
                  </a:lnTo>
                  <a:lnTo>
                    <a:pt x="538" y="157"/>
                  </a:lnTo>
                  <a:lnTo>
                    <a:pt x="518" y="191"/>
                  </a:lnTo>
                  <a:lnTo>
                    <a:pt x="497" y="232"/>
                  </a:lnTo>
                  <a:lnTo>
                    <a:pt x="470" y="284"/>
                  </a:lnTo>
                  <a:lnTo>
                    <a:pt x="406" y="417"/>
                  </a:lnTo>
                  <a:lnTo>
                    <a:pt x="348" y="542"/>
                  </a:lnTo>
                  <a:lnTo>
                    <a:pt x="279" y="693"/>
                  </a:lnTo>
                  <a:lnTo>
                    <a:pt x="233" y="795"/>
                  </a:lnTo>
                  <a:lnTo>
                    <a:pt x="209" y="842"/>
                  </a:lnTo>
                  <a:lnTo>
                    <a:pt x="203" y="825"/>
                  </a:lnTo>
                  <a:lnTo>
                    <a:pt x="195" y="795"/>
                  </a:lnTo>
                  <a:lnTo>
                    <a:pt x="181" y="741"/>
                  </a:lnTo>
                  <a:lnTo>
                    <a:pt x="171" y="709"/>
                  </a:lnTo>
                  <a:lnTo>
                    <a:pt x="166" y="697"/>
                  </a:lnTo>
                  <a:lnTo>
                    <a:pt x="160" y="689"/>
                  </a:lnTo>
                  <a:lnTo>
                    <a:pt x="153" y="681"/>
                  </a:lnTo>
                  <a:lnTo>
                    <a:pt x="146" y="677"/>
                  </a:lnTo>
                  <a:lnTo>
                    <a:pt x="137" y="674"/>
                  </a:lnTo>
                  <a:lnTo>
                    <a:pt x="128" y="672"/>
                  </a:lnTo>
                  <a:lnTo>
                    <a:pt x="118" y="674"/>
                  </a:lnTo>
                  <a:lnTo>
                    <a:pt x="107" y="676"/>
                  </a:lnTo>
                  <a:lnTo>
                    <a:pt x="97" y="677"/>
                  </a:lnTo>
                  <a:lnTo>
                    <a:pt x="85" y="683"/>
                  </a:lnTo>
                  <a:lnTo>
                    <a:pt x="76" y="689"/>
                  </a:lnTo>
                  <a:lnTo>
                    <a:pt x="66" y="695"/>
                  </a:lnTo>
                  <a:lnTo>
                    <a:pt x="45" y="715"/>
                  </a:lnTo>
                  <a:lnTo>
                    <a:pt x="34" y="725"/>
                  </a:lnTo>
                  <a:lnTo>
                    <a:pt x="25" y="737"/>
                  </a:lnTo>
                  <a:lnTo>
                    <a:pt x="17" y="751"/>
                  </a:lnTo>
                  <a:lnTo>
                    <a:pt x="11" y="763"/>
                  </a:lnTo>
                  <a:lnTo>
                    <a:pt x="5" y="777"/>
                  </a:lnTo>
                  <a:lnTo>
                    <a:pt x="3" y="791"/>
                  </a:lnTo>
                  <a:lnTo>
                    <a:pt x="0" y="805"/>
                  </a:lnTo>
                  <a:lnTo>
                    <a:pt x="0" y="819"/>
                  </a:lnTo>
                  <a:lnTo>
                    <a:pt x="0" y="830"/>
                  </a:lnTo>
                  <a:lnTo>
                    <a:pt x="3" y="850"/>
                  </a:lnTo>
                  <a:lnTo>
                    <a:pt x="8" y="884"/>
                  </a:lnTo>
                  <a:lnTo>
                    <a:pt x="17" y="934"/>
                  </a:lnTo>
                  <a:lnTo>
                    <a:pt x="19" y="948"/>
                  </a:lnTo>
                  <a:lnTo>
                    <a:pt x="19" y="946"/>
                  </a:lnTo>
                  <a:lnTo>
                    <a:pt x="34" y="1015"/>
                  </a:lnTo>
                  <a:lnTo>
                    <a:pt x="46" y="1067"/>
                  </a:lnTo>
                  <a:lnTo>
                    <a:pt x="59" y="1107"/>
                  </a:lnTo>
                  <a:lnTo>
                    <a:pt x="66" y="1125"/>
                  </a:lnTo>
                  <a:lnTo>
                    <a:pt x="71" y="1138"/>
                  </a:lnTo>
                  <a:lnTo>
                    <a:pt x="81" y="1156"/>
                  </a:lnTo>
                  <a:lnTo>
                    <a:pt x="93" y="1168"/>
                  </a:lnTo>
                  <a:lnTo>
                    <a:pt x="102" y="1180"/>
                  </a:lnTo>
                  <a:lnTo>
                    <a:pt x="114" y="1188"/>
                  </a:lnTo>
                  <a:lnTo>
                    <a:pt x="125" y="1194"/>
                  </a:lnTo>
                  <a:lnTo>
                    <a:pt x="139" y="1200"/>
                  </a:lnTo>
                  <a:lnTo>
                    <a:pt x="153" y="1202"/>
                  </a:lnTo>
                  <a:lnTo>
                    <a:pt x="168" y="1202"/>
                  </a:lnTo>
                  <a:lnTo>
                    <a:pt x="187" y="1202"/>
                  </a:lnTo>
                  <a:lnTo>
                    <a:pt x="205" y="1196"/>
                  </a:lnTo>
                  <a:lnTo>
                    <a:pt x="222" y="1186"/>
                  </a:lnTo>
                  <a:lnTo>
                    <a:pt x="237" y="1174"/>
                  </a:lnTo>
                  <a:lnTo>
                    <a:pt x="251" y="1156"/>
                  </a:lnTo>
                  <a:lnTo>
                    <a:pt x="265" y="1136"/>
                  </a:lnTo>
                  <a:lnTo>
                    <a:pt x="276" y="1113"/>
                  </a:lnTo>
                  <a:lnTo>
                    <a:pt x="288" y="1087"/>
                  </a:lnTo>
                  <a:lnTo>
                    <a:pt x="306" y="1035"/>
                  </a:lnTo>
                  <a:lnTo>
                    <a:pt x="359" y="910"/>
                  </a:lnTo>
                  <a:lnTo>
                    <a:pt x="416" y="785"/>
                  </a:lnTo>
                  <a:lnTo>
                    <a:pt x="475" y="662"/>
                  </a:lnTo>
                  <a:lnTo>
                    <a:pt x="535" y="540"/>
                  </a:lnTo>
                  <a:lnTo>
                    <a:pt x="598" y="421"/>
                  </a:lnTo>
                  <a:lnTo>
                    <a:pt x="664" y="304"/>
                  </a:lnTo>
                  <a:lnTo>
                    <a:pt x="733" y="189"/>
                  </a:lnTo>
                  <a:lnTo>
                    <a:pt x="803" y="75"/>
                  </a:lnTo>
                  <a:lnTo>
                    <a:pt x="810" y="62"/>
                  </a:lnTo>
                  <a:lnTo>
                    <a:pt x="79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4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BE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15"/>
            <p:cNvSpPr>
              <a:spLocks/>
            </p:cNvSpPr>
            <p:nvPr/>
          </p:nvSpPr>
          <p:spPr bwMode="auto">
            <a:xfrm>
              <a:off x="2681" y="1923"/>
              <a:ext cx="723" cy="544"/>
            </a:xfrm>
            <a:custGeom>
              <a:avLst/>
              <a:gdLst>
                <a:gd name="T0" fmla="*/ 466 w 723"/>
                <a:gd name="T1" fmla="*/ 14 h 1088"/>
                <a:gd name="T2" fmla="*/ 345 w 723"/>
                <a:gd name="T3" fmla="*/ 21 h 1088"/>
                <a:gd name="T4" fmla="*/ 234 w 723"/>
                <a:gd name="T5" fmla="*/ 29 h 1088"/>
                <a:gd name="T6" fmla="*/ 215 w 723"/>
                <a:gd name="T7" fmla="*/ 31 h 1088"/>
                <a:gd name="T8" fmla="*/ 206 w 723"/>
                <a:gd name="T9" fmla="*/ 31 h 1088"/>
                <a:gd name="T10" fmla="*/ 189 w 723"/>
                <a:gd name="T11" fmla="*/ 33 h 1088"/>
                <a:gd name="T12" fmla="*/ 167 w 723"/>
                <a:gd name="T13" fmla="*/ 34 h 1088"/>
                <a:gd name="T14" fmla="*/ 143 w 723"/>
                <a:gd name="T15" fmla="*/ 34 h 1088"/>
                <a:gd name="T16" fmla="*/ 130 w 723"/>
                <a:gd name="T17" fmla="*/ 34 h 1088"/>
                <a:gd name="T18" fmla="*/ 108 w 723"/>
                <a:gd name="T19" fmla="*/ 34 h 1088"/>
                <a:gd name="T20" fmla="*/ 91 w 723"/>
                <a:gd name="T21" fmla="*/ 34 h 1088"/>
                <a:gd name="T22" fmla="*/ 85 w 723"/>
                <a:gd name="T23" fmla="*/ 34 h 1088"/>
                <a:gd name="T24" fmla="*/ 71 w 723"/>
                <a:gd name="T25" fmla="*/ 34 h 1088"/>
                <a:gd name="T26" fmla="*/ 66 w 723"/>
                <a:gd name="T27" fmla="*/ 33 h 1088"/>
                <a:gd name="T28" fmla="*/ 45 w 723"/>
                <a:gd name="T29" fmla="*/ 30 h 1088"/>
                <a:gd name="T30" fmla="*/ 32 w 723"/>
                <a:gd name="T31" fmla="*/ 29 h 1088"/>
                <a:gd name="T32" fmla="*/ 18 w 723"/>
                <a:gd name="T33" fmla="*/ 27 h 1088"/>
                <a:gd name="T34" fmla="*/ 17 w 723"/>
                <a:gd name="T35" fmla="*/ 26 h 1088"/>
                <a:gd name="T36" fmla="*/ 8 w 723"/>
                <a:gd name="T37" fmla="*/ 25 h 1088"/>
                <a:gd name="T38" fmla="*/ 1 w 723"/>
                <a:gd name="T39" fmla="*/ 23 h 1088"/>
                <a:gd name="T40" fmla="*/ 0 w 723"/>
                <a:gd name="T41" fmla="*/ 23 h 1088"/>
                <a:gd name="T42" fmla="*/ 1 w 723"/>
                <a:gd name="T43" fmla="*/ 23 h 1088"/>
                <a:gd name="T44" fmla="*/ 17 w 723"/>
                <a:gd name="T45" fmla="*/ 22 h 1088"/>
                <a:gd name="T46" fmla="*/ 29 w 723"/>
                <a:gd name="T47" fmla="*/ 21 h 1088"/>
                <a:gd name="T48" fmla="*/ 60 w 723"/>
                <a:gd name="T49" fmla="*/ 21 h 1088"/>
                <a:gd name="T50" fmla="*/ 90 w 723"/>
                <a:gd name="T51" fmla="*/ 20 h 1088"/>
                <a:gd name="T52" fmla="*/ 94 w 723"/>
                <a:gd name="T53" fmla="*/ 20 h 1088"/>
                <a:gd name="T54" fmla="*/ 95 w 723"/>
                <a:gd name="T55" fmla="*/ 20 h 1088"/>
                <a:gd name="T56" fmla="*/ 108 w 723"/>
                <a:gd name="T57" fmla="*/ 21 h 1088"/>
                <a:gd name="T58" fmla="*/ 121 w 723"/>
                <a:gd name="T59" fmla="*/ 23 h 1088"/>
                <a:gd name="T60" fmla="*/ 132 w 723"/>
                <a:gd name="T61" fmla="*/ 24 h 1088"/>
                <a:gd name="T62" fmla="*/ 143 w 723"/>
                <a:gd name="T63" fmla="*/ 25 h 1088"/>
                <a:gd name="T64" fmla="*/ 156 w 723"/>
                <a:gd name="T65" fmla="*/ 26 h 1088"/>
                <a:gd name="T66" fmla="*/ 171 w 723"/>
                <a:gd name="T67" fmla="*/ 26 h 1088"/>
                <a:gd name="T68" fmla="*/ 175 w 723"/>
                <a:gd name="T69" fmla="*/ 26 h 1088"/>
                <a:gd name="T70" fmla="*/ 188 w 723"/>
                <a:gd name="T71" fmla="*/ 26 h 1088"/>
                <a:gd name="T72" fmla="*/ 209 w 723"/>
                <a:gd name="T73" fmla="*/ 25 h 1088"/>
                <a:gd name="T74" fmla="*/ 247 w 723"/>
                <a:gd name="T75" fmla="*/ 22 h 1088"/>
                <a:gd name="T76" fmla="*/ 275 w 723"/>
                <a:gd name="T77" fmla="*/ 20 h 1088"/>
                <a:gd name="T78" fmla="*/ 400 w 723"/>
                <a:gd name="T79" fmla="*/ 12 h 1088"/>
                <a:gd name="T80" fmla="*/ 465 w 723"/>
                <a:gd name="T81" fmla="*/ 8 h 1088"/>
                <a:gd name="T82" fmla="*/ 511 w 723"/>
                <a:gd name="T83" fmla="*/ 5 h 1088"/>
                <a:gd name="T84" fmla="*/ 529 w 723"/>
                <a:gd name="T85" fmla="*/ 4 h 1088"/>
                <a:gd name="T86" fmla="*/ 562 w 723"/>
                <a:gd name="T87" fmla="*/ 2 h 1088"/>
                <a:gd name="T88" fmla="*/ 577 w 723"/>
                <a:gd name="T89" fmla="*/ 1 h 1088"/>
                <a:gd name="T90" fmla="*/ 605 w 723"/>
                <a:gd name="T91" fmla="*/ 1 h 1088"/>
                <a:gd name="T92" fmla="*/ 640 w 723"/>
                <a:gd name="T93" fmla="*/ 1 h 1088"/>
                <a:gd name="T94" fmla="*/ 658 w 723"/>
                <a:gd name="T95" fmla="*/ 1 h 1088"/>
                <a:gd name="T96" fmla="*/ 699 w 723"/>
                <a:gd name="T97" fmla="*/ 1 h 1088"/>
                <a:gd name="T98" fmla="*/ 723 w 723"/>
                <a:gd name="T99" fmla="*/ 0 h 1088"/>
                <a:gd name="T100" fmla="*/ 591 w 723"/>
                <a:gd name="T101" fmla="*/ 6 h 1088"/>
                <a:gd name="T102" fmla="*/ 466 w 723"/>
                <a:gd name="T103" fmla="*/ 14 h 10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23"/>
                <a:gd name="T157" fmla="*/ 0 h 1088"/>
                <a:gd name="T158" fmla="*/ 723 w 723"/>
                <a:gd name="T159" fmla="*/ 1088 h 10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23" h="1088">
                  <a:moveTo>
                    <a:pt x="466" y="449"/>
                  </a:moveTo>
                  <a:lnTo>
                    <a:pt x="466" y="449"/>
                  </a:lnTo>
                  <a:lnTo>
                    <a:pt x="404" y="572"/>
                  </a:lnTo>
                  <a:lnTo>
                    <a:pt x="345" y="695"/>
                  </a:lnTo>
                  <a:lnTo>
                    <a:pt x="289" y="820"/>
                  </a:lnTo>
                  <a:lnTo>
                    <a:pt x="234" y="947"/>
                  </a:lnTo>
                  <a:lnTo>
                    <a:pt x="215" y="1001"/>
                  </a:lnTo>
                  <a:lnTo>
                    <a:pt x="206" y="1023"/>
                  </a:lnTo>
                  <a:lnTo>
                    <a:pt x="198" y="1041"/>
                  </a:lnTo>
                  <a:lnTo>
                    <a:pt x="189" y="1055"/>
                  </a:lnTo>
                  <a:lnTo>
                    <a:pt x="178" y="1067"/>
                  </a:lnTo>
                  <a:lnTo>
                    <a:pt x="167" y="1076"/>
                  </a:lnTo>
                  <a:lnTo>
                    <a:pt x="156" y="1082"/>
                  </a:lnTo>
                  <a:lnTo>
                    <a:pt x="143" y="1086"/>
                  </a:lnTo>
                  <a:lnTo>
                    <a:pt x="130" y="1088"/>
                  </a:lnTo>
                  <a:lnTo>
                    <a:pt x="119" y="1088"/>
                  </a:lnTo>
                  <a:lnTo>
                    <a:pt x="108" y="1086"/>
                  </a:lnTo>
                  <a:lnTo>
                    <a:pt x="99" y="1082"/>
                  </a:lnTo>
                  <a:lnTo>
                    <a:pt x="91" y="1078"/>
                  </a:lnTo>
                  <a:lnTo>
                    <a:pt x="85" y="1074"/>
                  </a:lnTo>
                  <a:lnTo>
                    <a:pt x="78" y="1067"/>
                  </a:lnTo>
                  <a:lnTo>
                    <a:pt x="71" y="1057"/>
                  </a:lnTo>
                  <a:lnTo>
                    <a:pt x="66" y="1047"/>
                  </a:lnTo>
                  <a:lnTo>
                    <a:pt x="55" y="1021"/>
                  </a:lnTo>
                  <a:lnTo>
                    <a:pt x="45" y="987"/>
                  </a:lnTo>
                  <a:lnTo>
                    <a:pt x="32" y="939"/>
                  </a:lnTo>
                  <a:lnTo>
                    <a:pt x="19" y="872"/>
                  </a:lnTo>
                  <a:lnTo>
                    <a:pt x="18" y="870"/>
                  </a:lnTo>
                  <a:lnTo>
                    <a:pt x="17" y="862"/>
                  </a:lnTo>
                  <a:lnTo>
                    <a:pt x="17" y="860"/>
                  </a:lnTo>
                  <a:lnTo>
                    <a:pt x="8" y="814"/>
                  </a:lnTo>
                  <a:lnTo>
                    <a:pt x="3" y="782"/>
                  </a:lnTo>
                  <a:lnTo>
                    <a:pt x="1" y="767"/>
                  </a:lnTo>
                  <a:lnTo>
                    <a:pt x="0" y="759"/>
                  </a:lnTo>
                  <a:lnTo>
                    <a:pt x="1" y="751"/>
                  </a:lnTo>
                  <a:lnTo>
                    <a:pt x="1" y="743"/>
                  </a:lnTo>
                  <a:lnTo>
                    <a:pt x="7" y="729"/>
                  </a:lnTo>
                  <a:lnTo>
                    <a:pt x="17" y="713"/>
                  </a:lnTo>
                  <a:lnTo>
                    <a:pt x="29" y="699"/>
                  </a:lnTo>
                  <a:lnTo>
                    <a:pt x="45" y="685"/>
                  </a:lnTo>
                  <a:lnTo>
                    <a:pt x="60" y="675"/>
                  </a:lnTo>
                  <a:lnTo>
                    <a:pt x="76" y="669"/>
                  </a:lnTo>
                  <a:lnTo>
                    <a:pt x="90" y="667"/>
                  </a:lnTo>
                  <a:lnTo>
                    <a:pt x="94" y="667"/>
                  </a:lnTo>
                  <a:lnTo>
                    <a:pt x="95" y="669"/>
                  </a:lnTo>
                  <a:lnTo>
                    <a:pt x="99" y="675"/>
                  </a:lnTo>
                  <a:lnTo>
                    <a:pt x="108" y="701"/>
                  </a:lnTo>
                  <a:lnTo>
                    <a:pt x="121" y="753"/>
                  </a:lnTo>
                  <a:lnTo>
                    <a:pt x="132" y="792"/>
                  </a:lnTo>
                  <a:lnTo>
                    <a:pt x="137" y="808"/>
                  </a:lnTo>
                  <a:lnTo>
                    <a:pt x="143" y="822"/>
                  </a:lnTo>
                  <a:lnTo>
                    <a:pt x="149" y="832"/>
                  </a:lnTo>
                  <a:lnTo>
                    <a:pt x="156" y="840"/>
                  </a:lnTo>
                  <a:lnTo>
                    <a:pt x="163" y="846"/>
                  </a:lnTo>
                  <a:lnTo>
                    <a:pt x="171" y="846"/>
                  </a:lnTo>
                  <a:lnTo>
                    <a:pt x="175" y="846"/>
                  </a:lnTo>
                  <a:lnTo>
                    <a:pt x="181" y="844"/>
                  </a:lnTo>
                  <a:lnTo>
                    <a:pt x="188" y="836"/>
                  </a:lnTo>
                  <a:lnTo>
                    <a:pt x="196" y="824"/>
                  </a:lnTo>
                  <a:lnTo>
                    <a:pt x="209" y="802"/>
                  </a:lnTo>
                  <a:lnTo>
                    <a:pt x="226" y="768"/>
                  </a:lnTo>
                  <a:lnTo>
                    <a:pt x="247" y="723"/>
                  </a:lnTo>
                  <a:lnTo>
                    <a:pt x="275" y="663"/>
                  </a:lnTo>
                  <a:lnTo>
                    <a:pt x="342" y="512"/>
                  </a:lnTo>
                  <a:lnTo>
                    <a:pt x="400" y="389"/>
                  </a:lnTo>
                  <a:lnTo>
                    <a:pt x="465" y="256"/>
                  </a:lnTo>
                  <a:lnTo>
                    <a:pt x="490" y="204"/>
                  </a:lnTo>
                  <a:lnTo>
                    <a:pt x="511" y="164"/>
                  </a:lnTo>
                  <a:lnTo>
                    <a:pt x="529" y="135"/>
                  </a:lnTo>
                  <a:lnTo>
                    <a:pt x="546" y="107"/>
                  </a:lnTo>
                  <a:lnTo>
                    <a:pt x="562" y="83"/>
                  </a:lnTo>
                  <a:lnTo>
                    <a:pt x="577" y="63"/>
                  </a:lnTo>
                  <a:lnTo>
                    <a:pt x="590" y="51"/>
                  </a:lnTo>
                  <a:lnTo>
                    <a:pt x="605" y="39"/>
                  </a:lnTo>
                  <a:lnTo>
                    <a:pt x="622" y="29"/>
                  </a:lnTo>
                  <a:lnTo>
                    <a:pt x="640" y="19"/>
                  </a:lnTo>
                  <a:lnTo>
                    <a:pt x="658" y="13"/>
                  </a:lnTo>
                  <a:lnTo>
                    <a:pt x="678" y="8"/>
                  </a:lnTo>
                  <a:lnTo>
                    <a:pt x="699" y="4"/>
                  </a:lnTo>
                  <a:lnTo>
                    <a:pt x="723" y="0"/>
                  </a:lnTo>
                  <a:lnTo>
                    <a:pt x="656" y="109"/>
                  </a:lnTo>
                  <a:lnTo>
                    <a:pt x="591" y="220"/>
                  </a:lnTo>
                  <a:lnTo>
                    <a:pt x="528" y="333"/>
                  </a:lnTo>
                  <a:lnTo>
                    <a:pt x="466" y="449"/>
                  </a:lnTo>
                  <a:close/>
                </a:path>
              </a:pathLst>
            </a:custGeom>
            <a:solidFill>
              <a:srgbClr val="F914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16"/>
            <p:cNvSpPr>
              <a:spLocks/>
            </p:cNvSpPr>
            <p:nvPr/>
          </p:nvSpPr>
          <p:spPr bwMode="auto">
            <a:xfrm>
              <a:off x="2724" y="2288"/>
              <a:ext cx="51" cy="27"/>
            </a:xfrm>
            <a:custGeom>
              <a:avLst/>
              <a:gdLst>
                <a:gd name="T0" fmla="*/ 51 w 51"/>
                <a:gd name="T1" fmla="*/ 1 h 53"/>
                <a:gd name="T2" fmla="*/ 51 w 51"/>
                <a:gd name="T3" fmla="*/ 1 h 53"/>
                <a:gd name="T4" fmla="*/ 51 w 51"/>
                <a:gd name="T5" fmla="*/ 1 h 53"/>
                <a:gd name="T6" fmla="*/ 49 w 51"/>
                <a:gd name="T7" fmla="*/ 2 h 53"/>
                <a:gd name="T8" fmla="*/ 47 w 51"/>
                <a:gd name="T9" fmla="*/ 2 h 53"/>
                <a:gd name="T10" fmla="*/ 44 w 51"/>
                <a:gd name="T11" fmla="*/ 2 h 53"/>
                <a:gd name="T12" fmla="*/ 35 w 51"/>
                <a:gd name="T13" fmla="*/ 2 h 53"/>
                <a:gd name="T14" fmla="*/ 26 w 51"/>
                <a:gd name="T15" fmla="*/ 2 h 53"/>
                <a:gd name="T16" fmla="*/ 26 w 51"/>
                <a:gd name="T17" fmla="*/ 2 h 53"/>
                <a:gd name="T18" fmla="*/ 16 w 51"/>
                <a:gd name="T19" fmla="*/ 2 h 53"/>
                <a:gd name="T20" fmla="*/ 9 w 51"/>
                <a:gd name="T21" fmla="*/ 2 h 53"/>
                <a:gd name="T22" fmla="*/ 6 w 51"/>
                <a:gd name="T23" fmla="*/ 2 h 53"/>
                <a:gd name="T24" fmla="*/ 3 w 51"/>
                <a:gd name="T25" fmla="*/ 2 h 53"/>
                <a:gd name="T26" fmla="*/ 2 w 51"/>
                <a:gd name="T27" fmla="*/ 1 h 53"/>
                <a:gd name="T28" fmla="*/ 0 w 51"/>
                <a:gd name="T29" fmla="*/ 1 h 53"/>
                <a:gd name="T30" fmla="*/ 0 w 51"/>
                <a:gd name="T31" fmla="*/ 1 h 53"/>
                <a:gd name="T32" fmla="*/ 2 w 51"/>
                <a:gd name="T33" fmla="*/ 1 h 53"/>
                <a:gd name="T34" fmla="*/ 3 w 51"/>
                <a:gd name="T35" fmla="*/ 1 h 53"/>
                <a:gd name="T36" fmla="*/ 6 w 51"/>
                <a:gd name="T37" fmla="*/ 1 h 53"/>
                <a:gd name="T38" fmla="*/ 9 w 51"/>
                <a:gd name="T39" fmla="*/ 1 h 53"/>
                <a:gd name="T40" fmla="*/ 16 w 51"/>
                <a:gd name="T41" fmla="*/ 1 h 53"/>
                <a:gd name="T42" fmla="*/ 26 w 51"/>
                <a:gd name="T43" fmla="*/ 0 h 53"/>
                <a:gd name="T44" fmla="*/ 26 w 51"/>
                <a:gd name="T45" fmla="*/ 0 h 53"/>
                <a:gd name="T46" fmla="*/ 35 w 51"/>
                <a:gd name="T47" fmla="*/ 1 h 53"/>
                <a:gd name="T48" fmla="*/ 44 w 51"/>
                <a:gd name="T49" fmla="*/ 1 h 53"/>
                <a:gd name="T50" fmla="*/ 47 w 51"/>
                <a:gd name="T51" fmla="*/ 1 h 53"/>
                <a:gd name="T52" fmla="*/ 49 w 51"/>
                <a:gd name="T53" fmla="*/ 1 h 53"/>
                <a:gd name="T54" fmla="*/ 51 w 51"/>
                <a:gd name="T55" fmla="*/ 1 h 53"/>
                <a:gd name="T56" fmla="*/ 51 w 51"/>
                <a:gd name="T57" fmla="*/ 1 h 53"/>
                <a:gd name="T58" fmla="*/ 51 w 51"/>
                <a:gd name="T59" fmla="*/ 1 h 5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1"/>
                <a:gd name="T91" fmla="*/ 0 h 53"/>
                <a:gd name="T92" fmla="*/ 51 w 51"/>
                <a:gd name="T93" fmla="*/ 53 h 5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1" h="53">
                  <a:moveTo>
                    <a:pt x="51" y="26"/>
                  </a:moveTo>
                  <a:lnTo>
                    <a:pt x="51" y="26"/>
                  </a:lnTo>
                  <a:lnTo>
                    <a:pt x="51" y="32"/>
                  </a:lnTo>
                  <a:lnTo>
                    <a:pt x="49" y="37"/>
                  </a:lnTo>
                  <a:lnTo>
                    <a:pt x="47" y="41"/>
                  </a:lnTo>
                  <a:lnTo>
                    <a:pt x="44" y="45"/>
                  </a:lnTo>
                  <a:lnTo>
                    <a:pt x="35" y="51"/>
                  </a:lnTo>
                  <a:lnTo>
                    <a:pt x="26" y="53"/>
                  </a:lnTo>
                  <a:lnTo>
                    <a:pt x="16" y="51"/>
                  </a:lnTo>
                  <a:lnTo>
                    <a:pt x="9" y="45"/>
                  </a:lnTo>
                  <a:lnTo>
                    <a:pt x="6" y="41"/>
                  </a:lnTo>
                  <a:lnTo>
                    <a:pt x="3" y="37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44" y="8"/>
                  </a:lnTo>
                  <a:lnTo>
                    <a:pt x="47" y="12"/>
                  </a:lnTo>
                  <a:lnTo>
                    <a:pt x="49" y="16"/>
                  </a:lnTo>
                  <a:lnTo>
                    <a:pt x="51" y="22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7"/>
            <p:cNvSpPr>
              <a:spLocks/>
            </p:cNvSpPr>
            <p:nvPr/>
          </p:nvSpPr>
          <p:spPr bwMode="auto">
            <a:xfrm>
              <a:off x="2754" y="2323"/>
              <a:ext cx="24" cy="16"/>
            </a:xfrm>
            <a:custGeom>
              <a:avLst/>
              <a:gdLst>
                <a:gd name="T0" fmla="*/ 24 w 24"/>
                <a:gd name="T1" fmla="*/ 1 h 32"/>
                <a:gd name="T2" fmla="*/ 24 w 24"/>
                <a:gd name="T3" fmla="*/ 1 h 32"/>
                <a:gd name="T4" fmla="*/ 22 w 24"/>
                <a:gd name="T5" fmla="*/ 1 h 32"/>
                <a:gd name="T6" fmla="*/ 19 w 24"/>
                <a:gd name="T7" fmla="*/ 1 h 32"/>
                <a:gd name="T8" fmla="*/ 17 w 24"/>
                <a:gd name="T9" fmla="*/ 1 h 32"/>
                <a:gd name="T10" fmla="*/ 11 w 24"/>
                <a:gd name="T11" fmla="*/ 1 h 32"/>
                <a:gd name="T12" fmla="*/ 11 w 24"/>
                <a:gd name="T13" fmla="*/ 1 h 32"/>
                <a:gd name="T14" fmla="*/ 7 w 24"/>
                <a:gd name="T15" fmla="*/ 1 h 32"/>
                <a:gd name="T16" fmla="*/ 4 w 24"/>
                <a:gd name="T17" fmla="*/ 1 h 32"/>
                <a:gd name="T18" fmla="*/ 1 w 24"/>
                <a:gd name="T19" fmla="*/ 1 h 32"/>
                <a:gd name="T20" fmla="*/ 0 w 24"/>
                <a:gd name="T21" fmla="*/ 1 h 32"/>
                <a:gd name="T22" fmla="*/ 0 w 24"/>
                <a:gd name="T23" fmla="*/ 1 h 32"/>
                <a:gd name="T24" fmla="*/ 1 w 24"/>
                <a:gd name="T25" fmla="*/ 1 h 32"/>
                <a:gd name="T26" fmla="*/ 4 w 24"/>
                <a:gd name="T27" fmla="*/ 1 h 32"/>
                <a:gd name="T28" fmla="*/ 7 w 24"/>
                <a:gd name="T29" fmla="*/ 1 h 32"/>
                <a:gd name="T30" fmla="*/ 11 w 24"/>
                <a:gd name="T31" fmla="*/ 0 h 32"/>
                <a:gd name="T32" fmla="*/ 11 w 24"/>
                <a:gd name="T33" fmla="*/ 0 h 32"/>
                <a:gd name="T34" fmla="*/ 17 w 24"/>
                <a:gd name="T35" fmla="*/ 1 h 32"/>
                <a:gd name="T36" fmla="*/ 19 w 24"/>
                <a:gd name="T37" fmla="*/ 1 h 32"/>
                <a:gd name="T38" fmla="*/ 22 w 24"/>
                <a:gd name="T39" fmla="*/ 1 h 32"/>
                <a:gd name="T40" fmla="*/ 24 w 24"/>
                <a:gd name="T41" fmla="*/ 1 h 32"/>
                <a:gd name="T42" fmla="*/ 24 w 24"/>
                <a:gd name="T43" fmla="*/ 1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32"/>
                <a:gd name="T68" fmla="*/ 24 w 24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32">
                  <a:moveTo>
                    <a:pt x="24" y="16"/>
                  </a:moveTo>
                  <a:lnTo>
                    <a:pt x="24" y="16"/>
                  </a:lnTo>
                  <a:lnTo>
                    <a:pt x="22" y="22"/>
                  </a:lnTo>
                  <a:lnTo>
                    <a:pt x="19" y="26"/>
                  </a:lnTo>
                  <a:lnTo>
                    <a:pt x="17" y="30"/>
                  </a:lnTo>
                  <a:lnTo>
                    <a:pt x="11" y="32"/>
                  </a:lnTo>
                  <a:lnTo>
                    <a:pt x="7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22" y="10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oup 11"/>
          <p:cNvGrpSpPr>
            <a:grpSpLocks noChangeAspect="1"/>
          </p:cNvGrpSpPr>
          <p:nvPr/>
        </p:nvGrpSpPr>
        <p:grpSpPr bwMode="auto">
          <a:xfrm>
            <a:off x="5867400" y="1661873"/>
            <a:ext cx="533138" cy="395527"/>
            <a:chOff x="2643" y="1893"/>
            <a:chExt cx="810" cy="601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DF14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43" y="1893"/>
              <a:ext cx="810" cy="601"/>
            </a:xfrm>
            <a:custGeom>
              <a:avLst/>
              <a:gdLst>
                <a:gd name="T0" fmla="*/ 779 w 810"/>
                <a:gd name="T1" fmla="*/ 1 h 1202"/>
                <a:gd name="T2" fmla="*/ 747 w 810"/>
                <a:gd name="T3" fmla="*/ 1 h 1202"/>
                <a:gd name="T4" fmla="*/ 691 w 810"/>
                <a:gd name="T5" fmla="*/ 1 h 1202"/>
                <a:gd name="T6" fmla="*/ 667 w 810"/>
                <a:gd name="T7" fmla="*/ 1 h 1202"/>
                <a:gd name="T8" fmla="*/ 625 w 810"/>
                <a:gd name="T9" fmla="*/ 1 h 1202"/>
                <a:gd name="T10" fmla="*/ 591 w 810"/>
                <a:gd name="T11" fmla="*/ 2 h 1202"/>
                <a:gd name="T12" fmla="*/ 574 w 810"/>
                <a:gd name="T13" fmla="*/ 3 h 1202"/>
                <a:gd name="T14" fmla="*/ 538 w 810"/>
                <a:gd name="T15" fmla="*/ 5 h 1202"/>
                <a:gd name="T16" fmla="*/ 518 w 810"/>
                <a:gd name="T17" fmla="*/ 5 h 1202"/>
                <a:gd name="T18" fmla="*/ 470 w 810"/>
                <a:gd name="T19" fmla="*/ 9 h 1202"/>
                <a:gd name="T20" fmla="*/ 406 w 810"/>
                <a:gd name="T21" fmla="*/ 13 h 1202"/>
                <a:gd name="T22" fmla="*/ 279 w 810"/>
                <a:gd name="T23" fmla="*/ 21 h 1202"/>
                <a:gd name="T24" fmla="*/ 233 w 810"/>
                <a:gd name="T25" fmla="*/ 24 h 1202"/>
                <a:gd name="T26" fmla="*/ 209 w 810"/>
                <a:gd name="T27" fmla="*/ 26 h 1202"/>
                <a:gd name="T28" fmla="*/ 195 w 810"/>
                <a:gd name="T29" fmla="*/ 24 h 1202"/>
                <a:gd name="T30" fmla="*/ 181 w 810"/>
                <a:gd name="T31" fmla="*/ 23 h 1202"/>
                <a:gd name="T32" fmla="*/ 171 w 810"/>
                <a:gd name="T33" fmla="*/ 22 h 1202"/>
                <a:gd name="T34" fmla="*/ 160 w 810"/>
                <a:gd name="T35" fmla="*/ 21 h 1202"/>
                <a:gd name="T36" fmla="*/ 153 w 810"/>
                <a:gd name="T37" fmla="*/ 21 h 1202"/>
                <a:gd name="T38" fmla="*/ 137 w 810"/>
                <a:gd name="T39" fmla="*/ 21 h 1202"/>
                <a:gd name="T40" fmla="*/ 128 w 810"/>
                <a:gd name="T41" fmla="*/ 21 h 1202"/>
                <a:gd name="T42" fmla="*/ 107 w 810"/>
                <a:gd name="T43" fmla="*/ 21 h 1202"/>
                <a:gd name="T44" fmla="*/ 85 w 810"/>
                <a:gd name="T45" fmla="*/ 21 h 1202"/>
                <a:gd name="T46" fmla="*/ 66 w 810"/>
                <a:gd name="T47" fmla="*/ 21 h 1202"/>
                <a:gd name="T48" fmla="*/ 45 w 810"/>
                <a:gd name="T49" fmla="*/ 22 h 1202"/>
                <a:gd name="T50" fmla="*/ 25 w 810"/>
                <a:gd name="T51" fmla="*/ 23 h 1202"/>
                <a:gd name="T52" fmla="*/ 11 w 810"/>
                <a:gd name="T53" fmla="*/ 23 h 1202"/>
                <a:gd name="T54" fmla="*/ 3 w 810"/>
                <a:gd name="T55" fmla="*/ 24 h 1202"/>
                <a:gd name="T56" fmla="*/ 0 w 810"/>
                <a:gd name="T57" fmla="*/ 25 h 1202"/>
                <a:gd name="T58" fmla="*/ 0 w 810"/>
                <a:gd name="T59" fmla="*/ 25 h 1202"/>
                <a:gd name="T60" fmla="*/ 8 w 810"/>
                <a:gd name="T61" fmla="*/ 27 h 1202"/>
                <a:gd name="T62" fmla="*/ 17 w 810"/>
                <a:gd name="T63" fmla="*/ 29 h 1202"/>
                <a:gd name="T64" fmla="*/ 19 w 810"/>
                <a:gd name="T65" fmla="*/ 29 h 1202"/>
                <a:gd name="T66" fmla="*/ 34 w 810"/>
                <a:gd name="T67" fmla="*/ 31 h 1202"/>
                <a:gd name="T68" fmla="*/ 46 w 810"/>
                <a:gd name="T69" fmla="*/ 34 h 1202"/>
                <a:gd name="T70" fmla="*/ 66 w 810"/>
                <a:gd name="T71" fmla="*/ 36 h 1202"/>
                <a:gd name="T72" fmla="*/ 71 w 810"/>
                <a:gd name="T73" fmla="*/ 36 h 1202"/>
                <a:gd name="T74" fmla="*/ 93 w 810"/>
                <a:gd name="T75" fmla="*/ 37 h 1202"/>
                <a:gd name="T76" fmla="*/ 114 w 810"/>
                <a:gd name="T77" fmla="*/ 38 h 1202"/>
                <a:gd name="T78" fmla="*/ 125 w 810"/>
                <a:gd name="T79" fmla="*/ 38 h 1202"/>
                <a:gd name="T80" fmla="*/ 153 w 810"/>
                <a:gd name="T81" fmla="*/ 38 h 1202"/>
                <a:gd name="T82" fmla="*/ 168 w 810"/>
                <a:gd name="T83" fmla="*/ 38 h 1202"/>
                <a:gd name="T84" fmla="*/ 205 w 810"/>
                <a:gd name="T85" fmla="*/ 38 h 1202"/>
                <a:gd name="T86" fmla="*/ 237 w 810"/>
                <a:gd name="T87" fmla="*/ 37 h 1202"/>
                <a:gd name="T88" fmla="*/ 265 w 810"/>
                <a:gd name="T89" fmla="*/ 36 h 1202"/>
                <a:gd name="T90" fmla="*/ 288 w 810"/>
                <a:gd name="T91" fmla="*/ 34 h 1202"/>
                <a:gd name="T92" fmla="*/ 306 w 810"/>
                <a:gd name="T93" fmla="*/ 33 h 1202"/>
                <a:gd name="T94" fmla="*/ 359 w 810"/>
                <a:gd name="T95" fmla="*/ 28 h 1202"/>
                <a:gd name="T96" fmla="*/ 475 w 810"/>
                <a:gd name="T97" fmla="*/ 20 h 1202"/>
                <a:gd name="T98" fmla="*/ 535 w 810"/>
                <a:gd name="T99" fmla="*/ 17 h 1202"/>
                <a:gd name="T100" fmla="*/ 664 w 810"/>
                <a:gd name="T101" fmla="*/ 9 h 1202"/>
                <a:gd name="T102" fmla="*/ 803 w 810"/>
                <a:gd name="T103" fmla="*/ 2 h 1202"/>
                <a:gd name="T104" fmla="*/ 793 w 810"/>
                <a:gd name="T105" fmla="*/ 0 h 12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10"/>
                <a:gd name="T160" fmla="*/ 0 h 1202"/>
                <a:gd name="T161" fmla="*/ 810 w 810"/>
                <a:gd name="T162" fmla="*/ 1202 h 120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10" h="1202">
                  <a:moveTo>
                    <a:pt x="793" y="0"/>
                  </a:moveTo>
                  <a:lnTo>
                    <a:pt x="779" y="2"/>
                  </a:lnTo>
                  <a:lnTo>
                    <a:pt x="747" y="6"/>
                  </a:lnTo>
                  <a:lnTo>
                    <a:pt x="717" y="12"/>
                  </a:lnTo>
                  <a:lnTo>
                    <a:pt x="691" y="18"/>
                  </a:lnTo>
                  <a:lnTo>
                    <a:pt x="667" y="28"/>
                  </a:lnTo>
                  <a:lnTo>
                    <a:pt x="644" y="38"/>
                  </a:lnTo>
                  <a:lnTo>
                    <a:pt x="625" y="52"/>
                  </a:lnTo>
                  <a:lnTo>
                    <a:pt x="607" y="66"/>
                  </a:lnTo>
                  <a:lnTo>
                    <a:pt x="591" y="81"/>
                  </a:lnTo>
                  <a:lnTo>
                    <a:pt x="574" y="103"/>
                  </a:lnTo>
                  <a:lnTo>
                    <a:pt x="556" y="129"/>
                  </a:lnTo>
                  <a:lnTo>
                    <a:pt x="538" y="157"/>
                  </a:lnTo>
                  <a:lnTo>
                    <a:pt x="518" y="191"/>
                  </a:lnTo>
                  <a:lnTo>
                    <a:pt x="497" y="232"/>
                  </a:lnTo>
                  <a:lnTo>
                    <a:pt x="470" y="284"/>
                  </a:lnTo>
                  <a:lnTo>
                    <a:pt x="406" y="417"/>
                  </a:lnTo>
                  <a:lnTo>
                    <a:pt x="348" y="542"/>
                  </a:lnTo>
                  <a:lnTo>
                    <a:pt x="279" y="693"/>
                  </a:lnTo>
                  <a:lnTo>
                    <a:pt x="233" y="795"/>
                  </a:lnTo>
                  <a:lnTo>
                    <a:pt x="209" y="842"/>
                  </a:lnTo>
                  <a:lnTo>
                    <a:pt x="203" y="825"/>
                  </a:lnTo>
                  <a:lnTo>
                    <a:pt x="195" y="795"/>
                  </a:lnTo>
                  <a:lnTo>
                    <a:pt x="181" y="741"/>
                  </a:lnTo>
                  <a:lnTo>
                    <a:pt x="171" y="709"/>
                  </a:lnTo>
                  <a:lnTo>
                    <a:pt x="166" y="697"/>
                  </a:lnTo>
                  <a:lnTo>
                    <a:pt x="160" y="689"/>
                  </a:lnTo>
                  <a:lnTo>
                    <a:pt x="153" y="681"/>
                  </a:lnTo>
                  <a:lnTo>
                    <a:pt x="146" y="677"/>
                  </a:lnTo>
                  <a:lnTo>
                    <a:pt x="137" y="674"/>
                  </a:lnTo>
                  <a:lnTo>
                    <a:pt x="128" y="672"/>
                  </a:lnTo>
                  <a:lnTo>
                    <a:pt x="118" y="674"/>
                  </a:lnTo>
                  <a:lnTo>
                    <a:pt x="107" y="676"/>
                  </a:lnTo>
                  <a:lnTo>
                    <a:pt x="97" y="677"/>
                  </a:lnTo>
                  <a:lnTo>
                    <a:pt x="85" y="683"/>
                  </a:lnTo>
                  <a:lnTo>
                    <a:pt x="76" y="689"/>
                  </a:lnTo>
                  <a:lnTo>
                    <a:pt x="66" y="695"/>
                  </a:lnTo>
                  <a:lnTo>
                    <a:pt x="45" y="715"/>
                  </a:lnTo>
                  <a:lnTo>
                    <a:pt x="34" y="725"/>
                  </a:lnTo>
                  <a:lnTo>
                    <a:pt x="25" y="737"/>
                  </a:lnTo>
                  <a:lnTo>
                    <a:pt x="17" y="751"/>
                  </a:lnTo>
                  <a:lnTo>
                    <a:pt x="11" y="763"/>
                  </a:lnTo>
                  <a:lnTo>
                    <a:pt x="5" y="777"/>
                  </a:lnTo>
                  <a:lnTo>
                    <a:pt x="3" y="791"/>
                  </a:lnTo>
                  <a:lnTo>
                    <a:pt x="0" y="805"/>
                  </a:lnTo>
                  <a:lnTo>
                    <a:pt x="0" y="819"/>
                  </a:lnTo>
                  <a:lnTo>
                    <a:pt x="0" y="830"/>
                  </a:lnTo>
                  <a:lnTo>
                    <a:pt x="3" y="850"/>
                  </a:lnTo>
                  <a:lnTo>
                    <a:pt x="8" y="884"/>
                  </a:lnTo>
                  <a:lnTo>
                    <a:pt x="17" y="934"/>
                  </a:lnTo>
                  <a:lnTo>
                    <a:pt x="19" y="948"/>
                  </a:lnTo>
                  <a:lnTo>
                    <a:pt x="19" y="946"/>
                  </a:lnTo>
                  <a:lnTo>
                    <a:pt x="34" y="1015"/>
                  </a:lnTo>
                  <a:lnTo>
                    <a:pt x="46" y="1067"/>
                  </a:lnTo>
                  <a:lnTo>
                    <a:pt x="59" y="1107"/>
                  </a:lnTo>
                  <a:lnTo>
                    <a:pt x="66" y="1125"/>
                  </a:lnTo>
                  <a:lnTo>
                    <a:pt x="71" y="1138"/>
                  </a:lnTo>
                  <a:lnTo>
                    <a:pt x="81" y="1156"/>
                  </a:lnTo>
                  <a:lnTo>
                    <a:pt x="93" y="1168"/>
                  </a:lnTo>
                  <a:lnTo>
                    <a:pt x="102" y="1180"/>
                  </a:lnTo>
                  <a:lnTo>
                    <a:pt x="114" y="1188"/>
                  </a:lnTo>
                  <a:lnTo>
                    <a:pt x="125" y="1194"/>
                  </a:lnTo>
                  <a:lnTo>
                    <a:pt x="139" y="1200"/>
                  </a:lnTo>
                  <a:lnTo>
                    <a:pt x="153" y="1202"/>
                  </a:lnTo>
                  <a:lnTo>
                    <a:pt x="168" y="1202"/>
                  </a:lnTo>
                  <a:lnTo>
                    <a:pt x="187" y="1202"/>
                  </a:lnTo>
                  <a:lnTo>
                    <a:pt x="205" y="1196"/>
                  </a:lnTo>
                  <a:lnTo>
                    <a:pt x="222" y="1186"/>
                  </a:lnTo>
                  <a:lnTo>
                    <a:pt x="237" y="1174"/>
                  </a:lnTo>
                  <a:lnTo>
                    <a:pt x="251" y="1156"/>
                  </a:lnTo>
                  <a:lnTo>
                    <a:pt x="265" y="1136"/>
                  </a:lnTo>
                  <a:lnTo>
                    <a:pt x="276" y="1113"/>
                  </a:lnTo>
                  <a:lnTo>
                    <a:pt x="288" y="1087"/>
                  </a:lnTo>
                  <a:lnTo>
                    <a:pt x="306" y="1035"/>
                  </a:lnTo>
                  <a:lnTo>
                    <a:pt x="359" y="910"/>
                  </a:lnTo>
                  <a:lnTo>
                    <a:pt x="416" y="785"/>
                  </a:lnTo>
                  <a:lnTo>
                    <a:pt x="475" y="662"/>
                  </a:lnTo>
                  <a:lnTo>
                    <a:pt x="535" y="540"/>
                  </a:lnTo>
                  <a:lnTo>
                    <a:pt x="598" y="421"/>
                  </a:lnTo>
                  <a:lnTo>
                    <a:pt x="664" y="304"/>
                  </a:lnTo>
                  <a:lnTo>
                    <a:pt x="733" y="189"/>
                  </a:lnTo>
                  <a:lnTo>
                    <a:pt x="803" y="75"/>
                  </a:lnTo>
                  <a:lnTo>
                    <a:pt x="810" y="62"/>
                  </a:lnTo>
                  <a:lnTo>
                    <a:pt x="79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BE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681" y="1923"/>
              <a:ext cx="723" cy="544"/>
            </a:xfrm>
            <a:custGeom>
              <a:avLst/>
              <a:gdLst>
                <a:gd name="T0" fmla="*/ 466 w 723"/>
                <a:gd name="T1" fmla="*/ 14 h 1088"/>
                <a:gd name="T2" fmla="*/ 345 w 723"/>
                <a:gd name="T3" fmla="*/ 21 h 1088"/>
                <a:gd name="T4" fmla="*/ 234 w 723"/>
                <a:gd name="T5" fmla="*/ 29 h 1088"/>
                <a:gd name="T6" fmla="*/ 215 w 723"/>
                <a:gd name="T7" fmla="*/ 31 h 1088"/>
                <a:gd name="T8" fmla="*/ 206 w 723"/>
                <a:gd name="T9" fmla="*/ 31 h 1088"/>
                <a:gd name="T10" fmla="*/ 189 w 723"/>
                <a:gd name="T11" fmla="*/ 33 h 1088"/>
                <a:gd name="T12" fmla="*/ 167 w 723"/>
                <a:gd name="T13" fmla="*/ 34 h 1088"/>
                <a:gd name="T14" fmla="*/ 143 w 723"/>
                <a:gd name="T15" fmla="*/ 34 h 1088"/>
                <a:gd name="T16" fmla="*/ 130 w 723"/>
                <a:gd name="T17" fmla="*/ 34 h 1088"/>
                <a:gd name="T18" fmla="*/ 108 w 723"/>
                <a:gd name="T19" fmla="*/ 34 h 1088"/>
                <a:gd name="T20" fmla="*/ 91 w 723"/>
                <a:gd name="T21" fmla="*/ 34 h 1088"/>
                <a:gd name="T22" fmla="*/ 85 w 723"/>
                <a:gd name="T23" fmla="*/ 34 h 1088"/>
                <a:gd name="T24" fmla="*/ 71 w 723"/>
                <a:gd name="T25" fmla="*/ 34 h 1088"/>
                <a:gd name="T26" fmla="*/ 66 w 723"/>
                <a:gd name="T27" fmla="*/ 33 h 1088"/>
                <a:gd name="T28" fmla="*/ 45 w 723"/>
                <a:gd name="T29" fmla="*/ 30 h 1088"/>
                <a:gd name="T30" fmla="*/ 32 w 723"/>
                <a:gd name="T31" fmla="*/ 29 h 1088"/>
                <a:gd name="T32" fmla="*/ 18 w 723"/>
                <a:gd name="T33" fmla="*/ 27 h 1088"/>
                <a:gd name="T34" fmla="*/ 17 w 723"/>
                <a:gd name="T35" fmla="*/ 26 h 1088"/>
                <a:gd name="T36" fmla="*/ 8 w 723"/>
                <a:gd name="T37" fmla="*/ 25 h 1088"/>
                <a:gd name="T38" fmla="*/ 1 w 723"/>
                <a:gd name="T39" fmla="*/ 23 h 1088"/>
                <a:gd name="T40" fmla="*/ 0 w 723"/>
                <a:gd name="T41" fmla="*/ 23 h 1088"/>
                <a:gd name="T42" fmla="*/ 1 w 723"/>
                <a:gd name="T43" fmla="*/ 23 h 1088"/>
                <a:gd name="T44" fmla="*/ 17 w 723"/>
                <a:gd name="T45" fmla="*/ 22 h 1088"/>
                <a:gd name="T46" fmla="*/ 29 w 723"/>
                <a:gd name="T47" fmla="*/ 21 h 1088"/>
                <a:gd name="T48" fmla="*/ 60 w 723"/>
                <a:gd name="T49" fmla="*/ 21 h 1088"/>
                <a:gd name="T50" fmla="*/ 90 w 723"/>
                <a:gd name="T51" fmla="*/ 20 h 1088"/>
                <a:gd name="T52" fmla="*/ 94 w 723"/>
                <a:gd name="T53" fmla="*/ 20 h 1088"/>
                <a:gd name="T54" fmla="*/ 95 w 723"/>
                <a:gd name="T55" fmla="*/ 20 h 1088"/>
                <a:gd name="T56" fmla="*/ 108 w 723"/>
                <a:gd name="T57" fmla="*/ 21 h 1088"/>
                <a:gd name="T58" fmla="*/ 121 w 723"/>
                <a:gd name="T59" fmla="*/ 23 h 1088"/>
                <a:gd name="T60" fmla="*/ 132 w 723"/>
                <a:gd name="T61" fmla="*/ 24 h 1088"/>
                <a:gd name="T62" fmla="*/ 143 w 723"/>
                <a:gd name="T63" fmla="*/ 25 h 1088"/>
                <a:gd name="T64" fmla="*/ 156 w 723"/>
                <a:gd name="T65" fmla="*/ 26 h 1088"/>
                <a:gd name="T66" fmla="*/ 171 w 723"/>
                <a:gd name="T67" fmla="*/ 26 h 1088"/>
                <a:gd name="T68" fmla="*/ 175 w 723"/>
                <a:gd name="T69" fmla="*/ 26 h 1088"/>
                <a:gd name="T70" fmla="*/ 188 w 723"/>
                <a:gd name="T71" fmla="*/ 26 h 1088"/>
                <a:gd name="T72" fmla="*/ 209 w 723"/>
                <a:gd name="T73" fmla="*/ 25 h 1088"/>
                <a:gd name="T74" fmla="*/ 247 w 723"/>
                <a:gd name="T75" fmla="*/ 22 h 1088"/>
                <a:gd name="T76" fmla="*/ 275 w 723"/>
                <a:gd name="T77" fmla="*/ 20 h 1088"/>
                <a:gd name="T78" fmla="*/ 400 w 723"/>
                <a:gd name="T79" fmla="*/ 12 h 1088"/>
                <a:gd name="T80" fmla="*/ 465 w 723"/>
                <a:gd name="T81" fmla="*/ 8 h 1088"/>
                <a:gd name="T82" fmla="*/ 511 w 723"/>
                <a:gd name="T83" fmla="*/ 5 h 1088"/>
                <a:gd name="T84" fmla="*/ 529 w 723"/>
                <a:gd name="T85" fmla="*/ 4 h 1088"/>
                <a:gd name="T86" fmla="*/ 562 w 723"/>
                <a:gd name="T87" fmla="*/ 2 h 1088"/>
                <a:gd name="T88" fmla="*/ 577 w 723"/>
                <a:gd name="T89" fmla="*/ 1 h 1088"/>
                <a:gd name="T90" fmla="*/ 605 w 723"/>
                <a:gd name="T91" fmla="*/ 1 h 1088"/>
                <a:gd name="T92" fmla="*/ 640 w 723"/>
                <a:gd name="T93" fmla="*/ 1 h 1088"/>
                <a:gd name="T94" fmla="*/ 658 w 723"/>
                <a:gd name="T95" fmla="*/ 1 h 1088"/>
                <a:gd name="T96" fmla="*/ 699 w 723"/>
                <a:gd name="T97" fmla="*/ 1 h 1088"/>
                <a:gd name="T98" fmla="*/ 723 w 723"/>
                <a:gd name="T99" fmla="*/ 0 h 1088"/>
                <a:gd name="T100" fmla="*/ 591 w 723"/>
                <a:gd name="T101" fmla="*/ 6 h 1088"/>
                <a:gd name="T102" fmla="*/ 466 w 723"/>
                <a:gd name="T103" fmla="*/ 14 h 10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23"/>
                <a:gd name="T157" fmla="*/ 0 h 1088"/>
                <a:gd name="T158" fmla="*/ 723 w 723"/>
                <a:gd name="T159" fmla="*/ 1088 h 10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23" h="1088">
                  <a:moveTo>
                    <a:pt x="466" y="449"/>
                  </a:moveTo>
                  <a:lnTo>
                    <a:pt x="466" y="449"/>
                  </a:lnTo>
                  <a:lnTo>
                    <a:pt x="404" y="572"/>
                  </a:lnTo>
                  <a:lnTo>
                    <a:pt x="345" y="695"/>
                  </a:lnTo>
                  <a:lnTo>
                    <a:pt x="289" y="820"/>
                  </a:lnTo>
                  <a:lnTo>
                    <a:pt x="234" y="947"/>
                  </a:lnTo>
                  <a:lnTo>
                    <a:pt x="215" y="1001"/>
                  </a:lnTo>
                  <a:lnTo>
                    <a:pt x="206" y="1023"/>
                  </a:lnTo>
                  <a:lnTo>
                    <a:pt x="198" y="1041"/>
                  </a:lnTo>
                  <a:lnTo>
                    <a:pt x="189" y="1055"/>
                  </a:lnTo>
                  <a:lnTo>
                    <a:pt x="178" y="1067"/>
                  </a:lnTo>
                  <a:lnTo>
                    <a:pt x="167" y="1076"/>
                  </a:lnTo>
                  <a:lnTo>
                    <a:pt x="156" y="1082"/>
                  </a:lnTo>
                  <a:lnTo>
                    <a:pt x="143" y="1086"/>
                  </a:lnTo>
                  <a:lnTo>
                    <a:pt x="130" y="1088"/>
                  </a:lnTo>
                  <a:lnTo>
                    <a:pt x="119" y="1088"/>
                  </a:lnTo>
                  <a:lnTo>
                    <a:pt x="108" y="1086"/>
                  </a:lnTo>
                  <a:lnTo>
                    <a:pt x="99" y="1082"/>
                  </a:lnTo>
                  <a:lnTo>
                    <a:pt x="91" y="1078"/>
                  </a:lnTo>
                  <a:lnTo>
                    <a:pt x="85" y="1074"/>
                  </a:lnTo>
                  <a:lnTo>
                    <a:pt x="78" y="1067"/>
                  </a:lnTo>
                  <a:lnTo>
                    <a:pt x="71" y="1057"/>
                  </a:lnTo>
                  <a:lnTo>
                    <a:pt x="66" y="1047"/>
                  </a:lnTo>
                  <a:lnTo>
                    <a:pt x="55" y="1021"/>
                  </a:lnTo>
                  <a:lnTo>
                    <a:pt x="45" y="987"/>
                  </a:lnTo>
                  <a:lnTo>
                    <a:pt x="32" y="939"/>
                  </a:lnTo>
                  <a:lnTo>
                    <a:pt x="19" y="872"/>
                  </a:lnTo>
                  <a:lnTo>
                    <a:pt x="18" y="870"/>
                  </a:lnTo>
                  <a:lnTo>
                    <a:pt x="17" y="862"/>
                  </a:lnTo>
                  <a:lnTo>
                    <a:pt x="17" y="860"/>
                  </a:lnTo>
                  <a:lnTo>
                    <a:pt x="8" y="814"/>
                  </a:lnTo>
                  <a:lnTo>
                    <a:pt x="3" y="782"/>
                  </a:lnTo>
                  <a:lnTo>
                    <a:pt x="1" y="767"/>
                  </a:lnTo>
                  <a:lnTo>
                    <a:pt x="0" y="759"/>
                  </a:lnTo>
                  <a:lnTo>
                    <a:pt x="1" y="751"/>
                  </a:lnTo>
                  <a:lnTo>
                    <a:pt x="1" y="743"/>
                  </a:lnTo>
                  <a:lnTo>
                    <a:pt x="7" y="729"/>
                  </a:lnTo>
                  <a:lnTo>
                    <a:pt x="17" y="713"/>
                  </a:lnTo>
                  <a:lnTo>
                    <a:pt x="29" y="699"/>
                  </a:lnTo>
                  <a:lnTo>
                    <a:pt x="45" y="685"/>
                  </a:lnTo>
                  <a:lnTo>
                    <a:pt x="60" y="675"/>
                  </a:lnTo>
                  <a:lnTo>
                    <a:pt x="76" y="669"/>
                  </a:lnTo>
                  <a:lnTo>
                    <a:pt x="90" y="667"/>
                  </a:lnTo>
                  <a:lnTo>
                    <a:pt x="94" y="667"/>
                  </a:lnTo>
                  <a:lnTo>
                    <a:pt x="95" y="669"/>
                  </a:lnTo>
                  <a:lnTo>
                    <a:pt x="99" y="675"/>
                  </a:lnTo>
                  <a:lnTo>
                    <a:pt x="108" y="701"/>
                  </a:lnTo>
                  <a:lnTo>
                    <a:pt x="121" y="753"/>
                  </a:lnTo>
                  <a:lnTo>
                    <a:pt x="132" y="792"/>
                  </a:lnTo>
                  <a:lnTo>
                    <a:pt x="137" y="808"/>
                  </a:lnTo>
                  <a:lnTo>
                    <a:pt x="143" y="822"/>
                  </a:lnTo>
                  <a:lnTo>
                    <a:pt x="149" y="832"/>
                  </a:lnTo>
                  <a:lnTo>
                    <a:pt x="156" y="840"/>
                  </a:lnTo>
                  <a:lnTo>
                    <a:pt x="163" y="846"/>
                  </a:lnTo>
                  <a:lnTo>
                    <a:pt x="171" y="846"/>
                  </a:lnTo>
                  <a:lnTo>
                    <a:pt x="175" y="846"/>
                  </a:lnTo>
                  <a:lnTo>
                    <a:pt x="181" y="844"/>
                  </a:lnTo>
                  <a:lnTo>
                    <a:pt x="188" y="836"/>
                  </a:lnTo>
                  <a:lnTo>
                    <a:pt x="196" y="824"/>
                  </a:lnTo>
                  <a:lnTo>
                    <a:pt x="209" y="802"/>
                  </a:lnTo>
                  <a:lnTo>
                    <a:pt x="226" y="768"/>
                  </a:lnTo>
                  <a:lnTo>
                    <a:pt x="247" y="723"/>
                  </a:lnTo>
                  <a:lnTo>
                    <a:pt x="275" y="663"/>
                  </a:lnTo>
                  <a:lnTo>
                    <a:pt x="342" y="512"/>
                  </a:lnTo>
                  <a:lnTo>
                    <a:pt x="400" y="389"/>
                  </a:lnTo>
                  <a:lnTo>
                    <a:pt x="465" y="256"/>
                  </a:lnTo>
                  <a:lnTo>
                    <a:pt x="490" y="204"/>
                  </a:lnTo>
                  <a:lnTo>
                    <a:pt x="511" y="164"/>
                  </a:lnTo>
                  <a:lnTo>
                    <a:pt x="529" y="135"/>
                  </a:lnTo>
                  <a:lnTo>
                    <a:pt x="546" y="107"/>
                  </a:lnTo>
                  <a:lnTo>
                    <a:pt x="562" y="83"/>
                  </a:lnTo>
                  <a:lnTo>
                    <a:pt x="577" y="63"/>
                  </a:lnTo>
                  <a:lnTo>
                    <a:pt x="590" y="51"/>
                  </a:lnTo>
                  <a:lnTo>
                    <a:pt x="605" y="39"/>
                  </a:lnTo>
                  <a:lnTo>
                    <a:pt x="622" y="29"/>
                  </a:lnTo>
                  <a:lnTo>
                    <a:pt x="640" y="19"/>
                  </a:lnTo>
                  <a:lnTo>
                    <a:pt x="658" y="13"/>
                  </a:lnTo>
                  <a:lnTo>
                    <a:pt x="678" y="8"/>
                  </a:lnTo>
                  <a:lnTo>
                    <a:pt x="699" y="4"/>
                  </a:lnTo>
                  <a:lnTo>
                    <a:pt x="723" y="0"/>
                  </a:lnTo>
                  <a:lnTo>
                    <a:pt x="656" y="109"/>
                  </a:lnTo>
                  <a:lnTo>
                    <a:pt x="591" y="220"/>
                  </a:lnTo>
                  <a:lnTo>
                    <a:pt x="528" y="333"/>
                  </a:lnTo>
                  <a:lnTo>
                    <a:pt x="466" y="449"/>
                  </a:lnTo>
                  <a:close/>
                </a:path>
              </a:pathLst>
            </a:custGeom>
            <a:solidFill>
              <a:srgbClr val="F914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724" y="2288"/>
              <a:ext cx="51" cy="27"/>
            </a:xfrm>
            <a:custGeom>
              <a:avLst/>
              <a:gdLst>
                <a:gd name="T0" fmla="*/ 51 w 51"/>
                <a:gd name="T1" fmla="*/ 1 h 53"/>
                <a:gd name="T2" fmla="*/ 51 w 51"/>
                <a:gd name="T3" fmla="*/ 1 h 53"/>
                <a:gd name="T4" fmla="*/ 51 w 51"/>
                <a:gd name="T5" fmla="*/ 1 h 53"/>
                <a:gd name="T6" fmla="*/ 49 w 51"/>
                <a:gd name="T7" fmla="*/ 2 h 53"/>
                <a:gd name="T8" fmla="*/ 47 w 51"/>
                <a:gd name="T9" fmla="*/ 2 h 53"/>
                <a:gd name="T10" fmla="*/ 44 w 51"/>
                <a:gd name="T11" fmla="*/ 2 h 53"/>
                <a:gd name="T12" fmla="*/ 35 w 51"/>
                <a:gd name="T13" fmla="*/ 2 h 53"/>
                <a:gd name="T14" fmla="*/ 26 w 51"/>
                <a:gd name="T15" fmla="*/ 2 h 53"/>
                <a:gd name="T16" fmla="*/ 26 w 51"/>
                <a:gd name="T17" fmla="*/ 2 h 53"/>
                <a:gd name="T18" fmla="*/ 16 w 51"/>
                <a:gd name="T19" fmla="*/ 2 h 53"/>
                <a:gd name="T20" fmla="*/ 9 w 51"/>
                <a:gd name="T21" fmla="*/ 2 h 53"/>
                <a:gd name="T22" fmla="*/ 6 w 51"/>
                <a:gd name="T23" fmla="*/ 2 h 53"/>
                <a:gd name="T24" fmla="*/ 3 w 51"/>
                <a:gd name="T25" fmla="*/ 2 h 53"/>
                <a:gd name="T26" fmla="*/ 2 w 51"/>
                <a:gd name="T27" fmla="*/ 1 h 53"/>
                <a:gd name="T28" fmla="*/ 0 w 51"/>
                <a:gd name="T29" fmla="*/ 1 h 53"/>
                <a:gd name="T30" fmla="*/ 0 w 51"/>
                <a:gd name="T31" fmla="*/ 1 h 53"/>
                <a:gd name="T32" fmla="*/ 2 w 51"/>
                <a:gd name="T33" fmla="*/ 1 h 53"/>
                <a:gd name="T34" fmla="*/ 3 w 51"/>
                <a:gd name="T35" fmla="*/ 1 h 53"/>
                <a:gd name="T36" fmla="*/ 6 w 51"/>
                <a:gd name="T37" fmla="*/ 1 h 53"/>
                <a:gd name="T38" fmla="*/ 9 w 51"/>
                <a:gd name="T39" fmla="*/ 1 h 53"/>
                <a:gd name="T40" fmla="*/ 16 w 51"/>
                <a:gd name="T41" fmla="*/ 1 h 53"/>
                <a:gd name="T42" fmla="*/ 26 w 51"/>
                <a:gd name="T43" fmla="*/ 0 h 53"/>
                <a:gd name="T44" fmla="*/ 26 w 51"/>
                <a:gd name="T45" fmla="*/ 0 h 53"/>
                <a:gd name="T46" fmla="*/ 35 w 51"/>
                <a:gd name="T47" fmla="*/ 1 h 53"/>
                <a:gd name="T48" fmla="*/ 44 w 51"/>
                <a:gd name="T49" fmla="*/ 1 h 53"/>
                <a:gd name="T50" fmla="*/ 47 w 51"/>
                <a:gd name="T51" fmla="*/ 1 h 53"/>
                <a:gd name="T52" fmla="*/ 49 w 51"/>
                <a:gd name="T53" fmla="*/ 1 h 53"/>
                <a:gd name="T54" fmla="*/ 51 w 51"/>
                <a:gd name="T55" fmla="*/ 1 h 53"/>
                <a:gd name="T56" fmla="*/ 51 w 51"/>
                <a:gd name="T57" fmla="*/ 1 h 53"/>
                <a:gd name="T58" fmla="*/ 51 w 51"/>
                <a:gd name="T59" fmla="*/ 1 h 5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1"/>
                <a:gd name="T91" fmla="*/ 0 h 53"/>
                <a:gd name="T92" fmla="*/ 51 w 51"/>
                <a:gd name="T93" fmla="*/ 53 h 5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1" h="53">
                  <a:moveTo>
                    <a:pt x="51" y="26"/>
                  </a:moveTo>
                  <a:lnTo>
                    <a:pt x="51" y="26"/>
                  </a:lnTo>
                  <a:lnTo>
                    <a:pt x="51" y="32"/>
                  </a:lnTo>
                  <a:lnTo>
                    <a:pt x="49" y="37"/>
                  </a:lnTo>
                  <a:lnTo>
                    <a:pt x="47" y="41"/>
                  </a:lnTo>
                  <a:lnTo>
                    <a:pt x="44" y="45"/>
                  </a:lnTo>
                  <a:lnTo>
                    <a:pt x="35" y="51"/>
                  </a:lnTo>
                  <a:lnTo>
                    <a:pt x="26" y="53"/>
                  </a:lnTo>
                  <a:lnTo>
                    <a:pt x="16" y="51"/>
                  </a:lnTo>
                  <a:lnTo>
                    <a:pt x="9" y="45"/>
                  </a:lnTo>
                  <a:lnTo>
                    <a:pt x="6" y="41"/>
                  </a:lnTo>
                  <a:lnTo>
                    <a:pt x="3" y="37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44" y="8"/>
                  </a:lnTo>
                  <a:lnTo>
                    <a:pt x="47" y="12"/>
                  </a:lnTo>
                  <a:lnTo>
                    <a:pt x="49" y="16"/>
                  </a:lnTo>
                  <a:lnTo>
                    <a:pt x="51" y="22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754" y="2323"/>
              <a:ext cx="24" cy="16"/>
            </a:xfrm>
            <a:custGeom>
              <a:avLst/>
              <a:gdLst>
                <a:gd name="T0" fmla="*/ 24 w 24"/>
                <a:gd name="T1" fmla="*/ 1 h 32"/>
                <a:gd name="T2" fmla="*/ 24 w 24"/>
                <a:gd name="T3" fmla="*/ 1 h 32"/>
                <a:gd name="T4" fmla="*/ 22 w 24"/>
                <a:gd name="T5" fmla="*/ 1 h 32"/>
                <a:gd name="T6" fmla="*/ 19 w 24"/>
                <a:gd name="T7" fmla="*/ 1 h 32"/>
                <a:gd name="T8" fmla="*/ 17 w 24"/>
                <a:gd name="T9" fmla="*/ 1 h 32"/>
                <a:gd name="T10" fmla="*/ 11 w 24"/>
                <a:gd name="T11" fmla="*/ 1 h 32"/>
                <a:gd name="T12" fmla="*/ 11 w 24"/>
                <a:gd name="T13" fmla="*/ 1 h 32"/>
                <a:gd name="T14" fmla="*/ 7 w 24"/>
                <a:gd name="T15" fmla="*/ 1 h 32"/>
                <a:gd name="T16" fmla="*/ 4 w 24"/>
                <a:gd name="T17" fmla="*/ 1 h 32"/>
                <a:gd name="T18" fmla="*/ 1 w 24"/>
                <a:gd name="T19" fmla="*/ 1 h 32"/>
                <a:gd name="T20" fmla="*/ 0 w 24"/>
                <a:gd name="T21" fmla="*/ 1 h 32"/>
                <a:gd name="T22" fmla="*/ 0 w 24"/>
                <a:gd name="T23" fmla="*/ 1 h 32"/>
                <a:gd name="T24" fmla="*/ 1 w 24"/>
                <a:gd name="T25" fmla="*/ 1 h 32"/>
                <a:gd name="T26" fmla="*/ 4 w 24"/>
                <a:gd name="T27" fmla="*/ 1 h 32"/>
                <a:gd name="T28" fmla="*/ 7 w 24"/>
                <a:gd name="T29" fmla="*/ 1 h 32"/>
                <a:gd name="T30" fmla="*/ 11 w 24"/>
                <a:gd name="T31" fmla="*/ 0 h 32"/>
                <a:gd name="T32" fmla="*/ 11 w 24"/>
                <a:gd name="T33" fmla="*/ 0 h 32"/>
                <a:gd name="T34" fmla="*/ 17 w 24"/>
                <a:gd name="T35" fmla="*/ 1 h 32"/>
                <a:gd name="T36" fmla="*/ 19 w 24"/>
                <a:gd name="T37" fmla="*/ 1 h 32"/>
                <a:gd name="T38" fmla="*/ 22 w 24"/>
                <a:gd name="T39" fmla="*/ 1 h 32"/>
                <a:gd name="T40" fmla="*/ 24 w 24"/>
                <a:gd name="T41" fmla="*/ 1 h 32"/>
                <a:gd name="T42" fmla="*/ 24 w 24"/>
                <a:gd name="T43" fmla="*/ 1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32"/>
                <a:gd name="T68" fmla="*/ 24 w 24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32">
                  <a:moveTo>
                    <a:pt x="24" y="16"/>
                  </a:moveTo>
                  <a:lnTo>
                    <a:pt x="24" y="16"/>
                  </a:lnTo>
                  <a:lnTo>
                    <a:pt x="22" y="22"/>
                  </a:lnTo>
                  <a:lnTo>
                    <a:pt x="19" y="26"/>
                  </a:lnTo>
                  <a:lnTo>
                    <a:pt x="17" y="30"/>
                  </a:lnTo>
                  <a:lnTo>
                    <a:pt x="11" y="32"/>
                  </a:lnTo>
                  <a:lnTo>
                    <a:pt x="7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22" y="10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oup 11"/>
          <p:cNvGrpSpPr>
            <a:grpSpLocks noChangeAspect="1"/>
          </p:cNvGrpSpPr>
          <p:nvPr/>
        </p:nvGrpSpPr>
        <p:grpSpPr bwMode="auto">
          <a:xfrm>
            <a:off x="4448194" y="3643073"/>
            <a:ext cx="533138" cy="395527"/>
            <a:chOff x="2643" y="1893"/>
            <a:chExt cx="810" cy="601"/>
          </a:xfrm>
        </p:grpSpPr>
        <p:sp>
          <p:nvSpPr>
            <p:cNvPr id="20" name="Freeform 12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DF14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Freeform 13"/>
            <p:cNvSpPr>
              <a:spLocks/>
            </p:cNvSpPr>
            <p:nvPr/>
          </p:nvSpPr>
          <p:spPr bwMode="auto">
            <a:xfrm>
              <a:off x="2643" y="1893"/>
              <a:ext cx="810" cy="601"/>
            </a:xfrm>
            <a:custGeom>
              <a:avLst/>
              <a:gdLst>
                <a:gd name="T0" fmla="*/ 779 w 810"/>
                <a:gd name="T1" fmla="*/ 1 h 1202"/>
                <a:gd name="T2" fmla="*/ 747 w 810"/>
                <a:gd name="T3" fmla="*/ 1 h 1202"/>
                <a:gd name="T4" fmla="*/ 691 w 810"/>
                <a:gd name="T5" fmla="*/ 1 h 1202"/>
                <a:gd name="T6" fmla="*/ 667 w 810"/>
                <a:gd name="T7" fmla="*/ 1 h 1202"/>
                <a:gd name="T8" fmla="*/ 625 w 810"/>
                <a:gd name="T9" fmla="*/ 1 h 1202"/>
                <a:gd name="T10" fmla="*/ 591 w 810"/>
                <a:gd name="T11" fmla="*/ 2 h 1202"/>
                <a:gd name="T12" fmla="*/ 574 w 810"/>
                <a:gd name="T13" fmla="*/ 3 h 1202"/>
                <a:gd name="T14" fmla="*/ 538 w 810"/>
                <a:gd name="T15" fmla="*/ 5 h 1202"/>
                <a:gd name="T16" fmla="*/ 518 w 810"/>
                <a:gd name="T17" fmla="*/ 5 h 1202"/>
                <a:gd name="T18" fmla="*/ 470 w 810"/>
                <a:gd name="T19" fmla="*/ 9 h 1202"/>
                <a:gd name="T20" fmla="*/ 406 w 810"/>
                <a:gd name="T21" fmla="*/ 13 h 1202"/>
                <a:gd name="T22" fmla="*/ 279 w 810"/>
                <a:gd name="T23" fmla="*/ 21 h 1202"/>
                <a:gd name="T24" fmla="*/ 233 w 810"/>
                <a:gd name="T25" fmla="*/ 24 h 1202"/>
                <a:gd name="T26" fmla="*/ 209 w 810"/>
                <a:gd name="T27" fmla="*/ 26 h 1202"/>
                <a:gd name="T28" fmla="*/ 195 w 810"/>
                <a:gd name="T29" fmla="*/ 24 h 1202"/>
                <a:gd name="T30" fmla="*/ 181 w 810"/>
                <a:gd name="T31" fmla="*/ 23 h 1202"/>
                <a:gd name="T32" fmla="*/ 171 w 810"/>
                <a:gd name="T33" fmla="*/ 22 h 1202"/>
                <a:gd name="T34" fmla="*/ 160 w 810"/>
                <a:gd name="T35" fmla="*/ 21 h 1202"/>
                <a:gd name="T36" fmla="*/ 153 w 810"/>
                <a:gd name="T37" fmla="*/ 21 h 1202"/>
                <a:gd name="T38" fmla="*/ 137 w 810"/>
                <a:gd name="T39" fmla="*/ 21 h 1202"/>
                <a:gd name="T40" fmla="*/ 128 w 810"/>
                <a:gd name="T41" fmla="*/ 21 h 1202"/>
                <a:gd name="T42" fmla="*/ 107 w 810"/>
                <a:gd name="T43" fmla="*/ 21 h 1202"/>
                <a:gd name="T44" fmla="*/ 85 w 810"/>
                <a:gd name="T45" fmla="*/ 21 h 1202"/>
                <a:gd name="T46" fmla="*/ 66 w 810"/>
                <a:gd name="T47" fmla="*/ 21 h 1202"/>
                <a:gd name="T48" fmla="*/ 45 w 810"/>
                <a:gd name="T49" fmla="*/ 22 h 1202"/>
                <a:gd name="T50" fmla="*/ 25 w 810"/>
                <a:gd name="T51" fmla="*/ 23 h 1202"/>
                <a:gd name="T52" fmla="*/ 11 w 810"/>
                <a:gd name="T53" fmla="*/ 23 h 1202"/>
                <a:gd name="T54" fmla="*/ 3 w 810"/>
                <a:gd name="T55" fmla="*/ 24 h 1202"/>
                <a:gd name="T56" fmla="*/ 0 w 810"/>
                <a:gd name="T57" fmla="*/ 25 h 1202"/>
                <a:gd name="T58" fmla="*/ 0 w 810"/>
                <a:gd name="T59" fmla="*/ 25 h 1202"/>
                <a:gd name="T60" fmla="*/ 8 w 810"/>
                <a:gd name="T61" fmla="*/ 27 h 1202"/>
                <a:gd name="T62" fmla="*/ 17 w 810"/>
                <a:gd name="T63" fmla="*/ 29 h 1202"/>
                <a:gd name="T64" fmla="*/ 19 w 810"/>
                <a:gd name="T65" fmla="*/ 29 h 1202"/>
                <a:gd name="T66" fmla="*/ 34 w 810"/>
                <a:gd name="T67" fmla="*/ 31 h 1202"/>
                <a:gd name="T68" fmla="*/ 46 w 810"/>
                <a:gd name="T69" fmla="*/ 34 h 1202"/>
                <a:gd name="T70" fmla="*/ 66 w 810"/>
                <a:gd name="T71" fmla="*/ 36 h 1202"/>
                <a:gd name="T72" fmla="*/ 71 w 810"/>
                <a:gd name="T73" fmla="*/ 36 h 1202"/>
                <a:gd name="T74" fmla="*/ 93 w 810"/>
                <a:gd name="T75" fmla="*/ 37 h 1202"/>
                <a:gd name="T76" fmla="*/ 114 w 810"/>
                <a:gd name="T77" fmla="*/ 38 h 1202"/>
                <a:gd name="T78" fmla="*/ 125 w 810"/>
                <a:gd name="T79" fmla="*/ 38 h 1202"/>
                <a:gd name="T80" fmla="*/ 153 w 810"/>
                <a:gd name="T81" fmla="*/ 38 h 1202"/>
                <a:gd name="T82" fmla="*/ 168 w 810"/>
                <a:gd name="T83" fmla="*/ 38 h 1202"/>
                <a:gd name="T84" fmla="*/ 205 w 810"/>
                <a:gd name="T85" fmla="*/ 38 h 1202"/>
                <a:gd name="T86" fmla="*/ 237 w 810"/>
                <a:gd name="T87" fmla="*/ 37 h 1202"/>
                <a:gd name="T88" fmla="*/ 265 w 810"/>
                <a:gd name="T89" fmla="*/ 36 h 1202"/>
                <a:gd name="T90" fmla="*/ 288 w 810"/>
                <a:gd name="T91" fmla="*/ 34 h 1202"/>
                <a:gd name="T92" fmla="*/ 306 w 810"/>
                <a:gd name="T93" fmla="*/ 33 h 1202"/>
                <a:gd name="T94" fmla="*/ 359 w 810"/>
                <a:gd name="T95" fmla="*/ 28 h 1202"/>
                <a:gd name="T96" fmla="*/ 475 w 810"/>
                <a:gd name="T97" fmla="*/ 20 h 1202"/>
                <a:gd name="T98" fmla="*/ 535 w 810"/>
                <a:gd name="T99" fmla="*/ 17 h 1202"/>
                <a:gd name="T100" fmla="*/ 664 w 810"/>
                <a:gd name="T101" fmla="*/ 9 h 1202"/>
                <a:gd name="T102" fmla="*/ 803 w 810"/>
                <a:gd name="T103" fmla="*/ 2 h 1202"/>
                <a:gd name="T104" fmla="*/ 793 w 810"/>
                <a:gd name="T105" fmla="*/ 0 h 12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10"/>
                <a:gd name="T160" fmla="*/ 0 h 1202"/>
                <a:gd name="T161" fmla="*/ 810 w 810"/>
                <a:gd name="T162" fmla="*/ 1202 h 120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10" h="1202">
                  <a:moveTo>
                    <a:pt x="793" y="0"/>
                  </a:moveTo>
                  <a:lnTo>
                    <a:pt x="779" y="2"/>
                  </a:lnTo>
                  <a:lnTo>
                    <a:pt x="747" y="6"/>
                  </a:lnTo>
                  <a:lnTo>
                    <a:pt x="717" y="12"/>
                  </a:lnTo>
                  <a:lnTo>
                    <a:pt x="691" y="18"/>
                  </a:lnTo>
                  <a:lnTo>
                    <a:pt x="667" y="28"/>
                  </a:lnTo>
                  <a:lnTo>
                    <a:pt x="644" y="38"/>
                  </a:lnTo>
                  <a:lnTo>
                    <a:pt x="625" y="52"/>
                  </a:lnTo>
                  <a:lnTo>
                    <a:pt x="607" y="66"/>
                  </a:lnTo>
                  <a:lnTo>
                    <a:pt x="591" y="81"/>
                  </a:lnTo>
                  <a:lnTo>
                    <a:pt x="574" y="103"/>
                  </a:lnTo>
                  <a:lnTo>
                    <a:pt x="556" y="129"/>
                  </a:lnTo>
                  <a:lnTo>
                    <a:pt x="538" y="157"/>
                  </a:lnTo>
                  <a:lnTo>
                    <a:pt x="518" y="191"/>
                  </a:lnTo>
                  <a:lnTo>
                    <a:pt x="497" y="232"/>
                  </a:lnTo>
                  <a:lnTo>
                    <a:pt x="470" y="284"/>
                  </a:lnTo>
                  <a:lnTo>
                    <a:pt x="406" y="417"/>
                  </a:lnTo>
                  <a:lnTo>
                    <a:pt x="348" y="542"/>
                  </a:lnTo>
                  <a:lnTo>
                    <a:pt x="279" y="693"/>
                  </a:lnTo>
                  <a:lnTo>
                    <a:pt x="233" y="795"/>
                  </a:lnTo>
                  <a:lnTo>
                    <a:pt x="209" y="842"/>
                  </a:lnTo>
                  <a:lnTo>
                    <a:pt x="203" y="825"/>
                  </a:lnTo>
                  <a:lnTo>
                    <a:pt x="195" y="795"/>
                  </a:lnTo>
                  <a:lnTo>
                    <a:pt x="181" y="741"/>
                  </a:lnTo>
                  <a:lnTo>
                    <a:pt x="171" y="709"/>
                  </a:lnTo>
                  <a:lnTo>
                    <a:pt x="166" y="697"/>
                  </a:lnTo>
                  <a:lnTo>
                    <a:pt x="160" y="689"/>
                  </a:lnTo>
                  <a:lnTo>
                    <a:pt x="153" y="681"/>
                  </a:lnTo>
                  <a:lnTo>
                    <a:pt x="146" y="677"/>
                  </a:lnTo>
                  <a:lnTo>
                    <a:pt x="137" y="674"/>
                  </a:lnTo>
                  <a:lnTo>
                    <a:pt x="128" y="672"/>
                  </a:lnTo>
                  <a:lnTo>
                    <a:pt x="118" y="674"/>
                  </a:lnTo>
                  <a:lnTo>
                    <a:pt x="107" y="676"/>
                  </a:lnTo>
                  <a:lnTo>
                    <a:pt x="97" y="677"/>
                  </a:lnTo>
                  <a:lnTo>
                    <a:pt x="85" y="683"/>
                  </a:lnTo>
                  <a:lnTo>
                    <a:pt x="76" y="689"/>
                  </a:lnTo>
                  <a:lnTo>
                    <a:pt x="66" y="695"/>
                  </a:lnTo>
                  <a:lnTo>
                    <a:pt x="45" y="715"/>
                  </a:lnTo>
                  <a:lnTo>
                    <a:pt x="34" y="725"/>
                  </a:lnTo>
                  <a:lnTo>
                    <a:pt x="25" y="737"/>
                  </a:lnTo>
                  <a:lnTo>
                    <a:pt x="17" y="751"/>
                  </a:lnTo>
                  <a:lnTo>
                    <a:pt x="11" y="763"/>
                  </a:lnTo>
                  <a:lnTo>
                    <a:pt x="5" y="777"/>
                  </a:lnTo>
                  <a:lnTo>
                    <a:pt x="3" y="791"/>
                  </a:lnTo>
                  <a:lnTo>
                    <a:pt x="0" y="805"/>
                  </a:lnTo>
                  <a:lnTo>
                    <a:pt x="0" y="819"/>
                  </a:lnTo>
                  <a:lnTo>
                    <a:pt x="0" y="830"/>
                  </a:lnTo>
                  <a:lnTo>
                    <a:pt x="3" y="850"/>
                  </a:lnTo>
                  <a:lnTo>
                    <a:pt x="8" y="884"/>
                  </a:lnTo>
                  <a:lnTo>
                    <a:pt x="17" y="934"/>
                  </a:lnTo>
                  <a:lnTo>
                    <a:pt x="19" y="948"/>
                  </a:lnTo>
                  <a:lnTo>
                    <a:pt x="19" y="946"/>
                  </a:lnTo>
                  <a:lnTo>
                    <a:pt x="34" y="1015"/>
                  </a:lnTo>
                  <a:lnTo>
                    <a:pt x="46" y="1067"/>
                  </a:lnTo>
                  <a:lnTo>
                    <a:pt x="59" y="1107"/>
                  </a:lnTo>
                  <a:lnTo>
                    <a:pt x="66" y="1125"/>
                  </a:lnTo>
                  <a:lnTo>
                    <a:pt x="71" y="1138"/>
                  </a:lnTo>
                  <a:lnTo>
                    <a:pt x="81" y="1156"/>
                  </a:lnTo>
                  <a:lnTo>
                    <a:pt x="93" y="1168"/>
                  </a:lnTo>
                  <a:lnTo>
                    <a:pt x="102" y="1180"/>
                  </a:lnTo>
                  <a:lnTo>
                    <a:pt x="114" y="1188"/>
                  </a:lnTo>
                  <a:lnTo>
                    <a:pt x="125" y="1194"/>
                  </a:lnTo>
                  <a:lnTo>
                    <a:pt x="139" y="1200"/>
                  </a:lnTo>
                  <a:lnTo>
                    <a:pt x="153" y="1202"/>
                  </a:lnTo>
                  <a:lnTo>
                    <a:pt x="168" y="1202"/>
                  </a:lnTo>
                  <a:lnTo>
                    <a:pt x="187" y="1202"/>
                  </a:lnTo>
                  <a:lnTo>
                    <a:pt x="205" y="1196"/>
                  </a:lnTo>
                  <a:lnTo>
                    <a:pt x="222" y="1186"/>
                  </a:lnTo>
                  <a:lnTo>
                    <a:pt x="237" y="1174"/>
                  </a:lnTo>
                  <a:lnTo>
                    <a:pt x="251" y="1156"/>
                  </a:lnTo>
                  <a:lnTo>
                    <a:pt x="265" y="1136"/>
                  </a:lnTo>
                  <a:lnTo>
                    <a:pt x="276" y="1113"/>
                  </a:lnTo>
                  <a:lnTo>
                    <a:pt x="288" y="1087"/>
                  </a:lnTo>
                  <a:lnTo>
                    <a:pt x="306" y="1035"/>
                  </a:lnTo>
                  <a:lnTo>
                    <a:pt x="359" y="910"/>
                  </a:lnTo>
                  <a:lnTo>
                    <a:pt x="416" y="785"/>
                  </a:lnTo>
                  <a:lnTo>
                    <a:pt x="475" y="662"/>
                  </a:lnTo>
                  <a:lnTo>
                    <a:pt x="535" y="540"/>
                  </a:lnTo>
                  <a:lnTo>
                    <a:pt x="598" y="421"/>
                  </a:lnTo>
                  <a:lnTo>
                    <a:pt x="664" y="304"/>
                  </a:lnTo>
                  <a:lnTo>
                    <a:pt x="733" y="189"/>
                  </a:lnTo>
                  <a:lnTo>
                    <a:pt x="803" y="75"/>
                  </a:lnTo>
                  <a:lnTo>
                    <a:pt x="810" y="62"/>
                  </a:lnTo>
                  <a:lnTo>
                    <a:pt x="79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BE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2681" y="1923"/>
              <a:ext cx="723" cy="544"/>
            </a:xfrm>
            <a:custGeom>
              <a:avLst/>
              <a:gdLst>
                <a:gd name="T0" fmla="*/ 466 w 723"/>
                <a:gd name="T1" fmla="*/ 14 h 1088"/>
                <a:gd name="T2" fmla="*/ 345 w 723"/>
                <a:gd name="T3" fmla="*/ 21 h 1088"/>
                <a:gd name="T4" fmla="*/ 234 w 723"/>
                <a:gd name="T5" fmla="*/ 29 h 1088"/>
                <a:gd name="T6" fmla="*/ 215 w 723"/>
                <a:gd name="T7" fmla="*/ 31 h 1088"/>
                <a:gd name="T8" fmla="*/ 206 w 723"/>
                <a:gd name="T9" fmla="*/ 31 h 1088"/>
                <a:gd name="T10" fmla="*/ 189 w 723"/>
                <a:gd name="T11" fmla="*/ 33 h 1088"/>
                <a:gd name="T12" fmla="*/ 167 w 723"/>
                <a:gd name="T13" fmla="*/ 34 h 1088"/>
                <a:gd name="T14" fmla="*/ 143 w 723"/>
                <a:gd name="T15" fmla="*/ 34 h 1088"/>
                <a:gd name="T16" fmla="*/ 130 w 723"/>
                <a:gd name="T17" fmla="*/ 34 h 1088"/>
                <a:gd name="T18" fmla="*/ 108 w 723"/>
                <a:gd name="T19" fmla="*/ 34 h 1088"/>
                <a:gd name="T20" fmla="*/ 91 w 723"/>
                <a:gd name="T21" fmla="*/ 34 h 1088"/>
                <a:gd name="T22" fmla="*/ 85 w 723"/>
                <a:gd name="T23" fmla="*/ 34 h 1088"/>
                <a:gd name="T24" fmla="*/ 71 w 723"/>
                <a:gd name="T25" fmla="*/ 34 h 1088"/>
                <a:gd name="T26" fmla="*/ 66 w 723"/>
                <a:gd name="T27" fmla="*/ 33 h 1088"/>
                <a:gd name="T28" fmla="*/ 45 w 723"/>
                <a:gd name="T29" fmla="*/ 30 h 1088"/>
                <a:gd name="T30" fmla="*/ 32 w 723"/>
                <a:gd name="T31" fmla="*/ 29 h 1088"/>
                <a:gd name="T32" fmla="*/ 18 w 723"/>
                <a:gd name="T33" fmla="*/ 27 h 1088"/>
                <a:gd name="T34" fmla="*/ 17 w 723"/>
                <a:gd name="T35" fmla="*/ 26 h 1088"/>
                <a:gd name="T36" fmla="*/ 8 w 723"/>
                <a:gd name="T37" fmla="*/ 25 h 1088"/>
                <a:gd name="T38" fmla="*/ 1 w 723"/>
                <a:gd name="T39" fmla="*/ 23 h 1088"/>
                <a:gd name="T40" fmla="*/ 0 w 723"/>
                <a:gd name="T41" fmla="*/ 23 h 1088"/>
                <a:gd name="T42" fmla="*/ 1 w 723"/>
                <a:gd name="T43" fmla="*/ 23 h 1088"/>
                <a:gd name="T44" fmla="*/ 17 w 723"/>
                <a:gd name="T45" fmla="*/ 22 h 1088"/>
                <a:gd name="T46" fmla="*/ 29 w 723"/>
                <a:gd name="T47" fmla="*/ 21 h 1088"/>
                <a:gd name="T48" fmla="*/ 60 w 723"/>
                <a:gd name="T49" fmla="*/ 21 h 1088"/>
                <a:gd name="T50" fmla="*/ 90 w 723"/>
                <a:gd name="T51" fmla="*/ 20 h 1088"/>
                <a:gd name="T52" fmla="*/ 94 w 723"/>
                <a:gd name="T53" fmla="*/ 20 h 1088"/>
                <a:gd name="T54" fmla="*/ 95 w 723"/>
                <a:gd name="T55" fmla="*/ 20 h 1088"/>
                <a:gd name="T56" fmla="*/ 108 w 723"/>
                <a:gd name="T57" fmla="*/ 21 h 1088"/>
                <a:gd name="T58" fmla="*/ 121 w 723"/>
                <a:gd name="T59" fmla="*/ 23 h 1088"/>
                <a:gd name="T60" fmla="*/ 132 w 723"/>
                <a:gd name="T61" fmla="*/ 24 h 1088"/>
                <a:gd name="T62" fmla="*/ 143 w 723"/>
                <a:gd name="T63" fmla="*/ 25 h 1088"/>
                <a:gd name="T64" fmla="*/ 156 w 723"/>
                <a:gd name="T65" fmla="*/ 26 h 1088"/>
                <a:gd name="T66" fmla="*/ 171 w 723"/>
                <a:gd name="T67" fmla="*/ 26 h 1088"/>
                <a:gd name="T68" fmla="*/ 175 w 723"/>
                <a:gd name="T69" fmla="*/ 26 h 1088"/>
                <a:gd name="T70" fmla="*/ 188 w 723"/>
                <a:gd name="T71" fmla="*/ 26 h 1088"/>
                <a:gd name="T72" fmla="*/ 209 w 723"/>
                <a:gd name="T73" fmla="*/ 25 h 1088"/>
                <a:gd name="T74" fmla="*/ 247 w 723"/>
                <a:gd name="T75" fmla="*/ 22 h 1088"/>
                <a:gd name="T76" fmla="*/ 275 w 723"/>
                <a:gd name="T77" fmla="*/ 20 h 1088"/>
                <a:gd name="T78" fmla="*/ 400 w 723"/>
                <a:gd name="T79" fmla="*/ 12 h 1088"/>
                <a:gd name="T80" fmla="*/ 465 w 723"/>
                <a:gd name="T81" fmla="*/ 8 h 1088"/>
                <a:gd name="T82" fmla="*/ 511 w 723"/>
                <a:gd name="T83" fmla="*/ 5 h 1088"/>
                <a:gd name="T84" fmla="*/ 529 w 723"/>
                <a:gd name="T85" fmla="*/ 4 h 1088"/>
                <a:gd name="T86" fmla="*/ 562 w 723"/>
                <a:gd name="T87" fmla="*/ 2 h 1088"/>
                <a:gd name="T88" fmla="*/ 577 w 723"/>
                <a:gd name="T89" fmla="*/ 1 h 1088"/>
                <a:gd name="T90" fmla="*/ 605 w 723"/>
                <a:gd name="T91" fmla="*/ 1 h 1088"/>
                <a:gd name="T92" fmla="*/ 640 w 723"/>
                <a:gd name="T93" fmla="*/ 1 h 1088"/>
                <a:gd name="T94" fmla="*/ 658 w 723"/>
                <a:gd name="T95" fmla="*/ 1 h 1088"/>
                <a:gd name="T96" fmla="*/ 699 w 723"/>
                <a:gd name="T97" fmla="*/ 1 h 1088"/>
                <a:gd name="T98" fmla="*/ 723 w 723"/>
                <a:gd name="T99" fmla="*/ 0 h 1088"/>
                <a:gd name="T100" fmla="*/ 591 w 723"/>
                <a:gd name="T101" fmla="*/ 6 h 1088"/>
                <a:gd name="T102" fmla="*/ 466 w 723"/>
                <a:gd name="T103" fmla="*/ 14 h 10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23"/>
                <a:gd name="T157" fmla="*/ 0 h 1088"/>
                <a:gd name="T158" fmla="*/ 723 w 723"/>
                <a:gd name="T159" fmla="*/ 1088 h 10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23" h="1088">
                  <a:moveTo>
                    <a:pt x="466" y="449"/>
                  </a:moveTo>
                  <a:lnTo>
                    <a:pt x="466" y="449"/>
                  </a:lnTo>
                  <a:lnTo>
                    <a:pt x="404" y="572"/>
                  </a:lnTo>
                  <a:lnTo>
                    <a:pt x="345" y="695"/>
                  </a:lnTo>
                  <a:lnTo>
                    <a:pt x="289" y="820"/>
                  </a:lnTo>
                  <a:lnTo>
                    <a:pt x="234" y="947"/>
                  </a:lnTo>
                  <a:lnTo>
                    <a:pt x="215" y="1001"/>
                  </a:lnTo>
                  <a:lnTo>
                    <a:pt x="206" y="1023"/>
                  </a:lnTo>
                  <a:lnTo>
                    <a:pt x="198" y="1041"/>
                  </a:lnTo>
                  <a:lnTo>
                    <a:pt x="189" y="1055"/>
                  </a:lnTo>
                  <a:lnTo>
                    <a:pt x="178" y="1067"/>
                  </a:lnTo>
                  <a:lnTo>
                    <a:pt x="167" y="1076"/>
                  </a:lnTo>
                  <a:lnTo>
                    <a:pt x="156" y="1082"/>
                  </a:lnTo>
                  <a:lnTo>
                    <a:pt x="143" y="1086"/>
                  </a:lnTo>
                  <a:lnTo>
                    <a:pt x="130" y="1088"/>
                  </a:lnTo>
                  <a:lnTo>
                    <a:pt x="119" y="1088"/>
                  </a:lnTo>
                  <a:lnTo>
                    <a:pt x="108" y="1086"/>
                  </a:lnTo>
                  <a:lnTo>
                    <a:pt x="99" y="1082"/>
                  </a:lnTo>
                  <a:lnTo>
                    <a:pt x="91" y="1078"/>
                  </a:lnTo>
                  <a:lnTo>
                    <a:pt x="85" y="1074"/>
                  </a:lnTo>
                  <a:lnTo>
                    <a:pt x="78" y="1067"/>
                  </a:lnTo>
                  <a:lnTo>
                    <a:pt x="71" y="1057"/>
                  </a:lnTo>
                  <a:lnTo>
                    <a:pt x="66" y="1047"/>
                  </a:lnTo>
                  <a:lnTo>
                    <a:pt x="55" y="1021"/>
                  </a:lnTo>
                  <a:lnTo>
                    <a:pt x="45" y="987"/>
                  </a:lnTo>
                  <a:lnTo>
                    <a:pt x="32" y="939"/>
                  </a:lnTo>
                  <a:lnTo>
                    <a:pt x="19" y="872"/>
                  </a:lnTo>
                  <a:lnTo>
                    <a:pt x="18" y="870"/>
                  </a:lnTo>
                  <a:lnTo>
                    <a:pt x="17" y="862"/>
                  </a:lnTo>
                  <a:lnTo>
                    <a:pt x="17" y="860"/>
                  </a:lnTo>
                  <a:lnTo>
                    <a:pt x="8" y="814"/>
                  </a:lnTo>
                  <a:lnTo>
                    <a:pt x="3" y="782"/>
                  </a:lnTo>
                  <a:lnTo>
                    <a:pt x="1" y="767"/>
                  </a:lnTo>
                  <a:lnTo>
                    <a:pt x="0" y="759"/>
                  </a:lnTo>
                  <a:lnTo>
                    <a:pt x="1" y="751"/>
                  </a:lnTo>
                  <a:lnTo>
                    <a:pt x="1" y="743"/>
                  </a:lnTo>
                  <a:lnTo>
                    <a:pt x="7" y="729"/>
                  </a:lnTo>
                  <a:lnTo>
                    <a:pt x="17" y="713"/>
                  </a:lnTo>
                  <a:lnTo>
                    <a:pt x="29" y="699"/>
                  </a:lnTo>
                  <a:lnTo>
                    <a:pt x="45" y="685"/>
                  </a:lnTo>
                  <a:lnTo>
                    <a:pt x="60" y="675"/>
                  </a:lnTo>
                  <a:lnTo>
                    <a:pt x="76" y="669"/>
                  </a:lnTo>
                  <a:lnTo>
                    <a:pt x="90" y="667"/>
                  </a:lnTo>
                  <a:lnTo>
                    <a:pt x="94" y="667"/>
                  </a:lnTo>
                  <a:lnTo>
                    <a:pt x="95" y="669"/>
                  </a:lnTo>
                  <a:lnTo>
                    <a:pt x="99" y="675"/>
                  </a:lnTo>
                  <a:lnTo>
                    <a:pt x="108" y="701"/>
                  </a:lnTo>
                  <a:lnTo>
                    <a:pt x="121" y="753"/>
                  </a:lnTo>
                  <a:lnTo>
                    <a:pt x="132" y="792"/>
                  </a:lnTo>
                  <a:lnTo>
                    <a:pt x="137" y="808"/>
                  </a:lnTo>
                  <a:lnTo>
                    <a:pt x="143" y="822"/>
                  </a:lnTo>
                  <a:lnTo>
                    <a:pt x="149" y="832"/>
                  </a:lnTo>
                  <a:lnTo>
                    <a:pt x="156" y="840"/>
                  </a:lnTo>
                  <a:lnTo>
                    <a:pt x="163" y="846"/>
                  </a:lnTo>
                  <a:lnTo>
                    <a:pt x="171" y="846"/>
                  </a:lnTo>
                  <a:lnTo>
                    <a:pt x="175" y="846"/>
                  </a:lnTo>
                  <a:lnTo>
                    <a:pt x="181" y="844"/>
                  </a:lnTo>
                  <a:lnTo>
                    <a:pt x="188" y="836"/>
                  </a:lnTo>
                  <a:lnTo>
                    <a:pt x="196" y="824"/>
                  </a:lnTo>
                  <a:lnTo>
                    <a:pt x="209" y="802"/>
                  </a:lnTo>
                  <a:lnTo>
                    <a:pt x="226" y="768"/>
                  </a:lnTo>
                  <a:lnTo>
                    <a:pt x="247" y="723"/>
                  </a:lnTo>
                  <a:lnTo>
                    <a:pt x="275" y="663"/>
                  </a:lnTo>
                  <a:lnTo>
                    <a:pt x="342" y="512"/>
                  </a:lnTo>
                  <a:lnTo>
                    <a:pt x="400" y="389"/>
                  </a:lnTo>
                  <a:lnTo>
                    <a:pt x="465" y="256"/>
                  </a:lnTo>
                  <a:lnTo>
                    <a:pt x="490" y="204"/>
                  </a:lnTo>
                  <a:lnTo>
                    <a:pt x="511" y="164"/>
                  </a:lnTo>
                  <a:lnTo>
                    <a:pt x="529" y="135"/>
                  </a:lnTo>
                  <a:lnTo>
                    <a:pt x="546" y="107"/>
                  </a:lnTo>
                  <a:lnTo>
                    <a:pt x="562" y="83"/>
                  </a:lnTo>
                  <a:lnTo>
                    <a:pt x="577" y="63"/>
                  </a:lnTo>
                  <a:lnTo>
                    <a:pt x="590" y="51"/>
                  </a:lnTo>
                  <a:lnTo>
                    <a:pt x="605" y="39"/>
                  </a:lnTo>
                  <a:lnTo>
                    <a:pt x="622" y="29"/>
                  </a:lnTo>
                  <a:lnTo>
                    <a:pt x="640" y="19"/>
                  </a:lnTo>
                  <a:lnTo>
                    <a:pt x="658" y="13"/>
                  </a:lnTo>
                  <a:lnTo>
                    <a:pt x="678" y="8"/>
                  </a:lnTo>
                  <a:lnTo>
                    <a:pt x="699" y="4"/>
                  </a:lnTo>
                  <a:lnTo>
                    <a:pt x="723" y="0"/>
                  </a:lnTo>
                  <a:lnTo>
                    <a:pt x="656" y="109"/>
                  </a:lnTo>
                  <a:lnTo>
                    <a:pt x="591" y="220"/>
                  </a:lnTo>
                  <a:lnTo>
                    <a:pt x="528" y="333"/>
                  </a:lnTo>
                  <a:lnTo>
                    <a:pt x="466" y="449"/>
                  </a:lnTo>
                  <a:close/>
                </a:path>
              </a:pathLst>
            </a:custGeom>
            <a:solidFill>
              <a:srgbClr val="F914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2724" y="2288"/>
              <a:ext cx="51" cy="27"/>
            </a:xfrm>
            <a:custGeom>
              <a:avLst/>
              <a:gdLst>
                <a:gd name="T0" fmla="*/ 51 w 51"/>
                <a:gd name="T1" fmla="*/ 1 h 53"/>
                <a:gd name="T2" fmla="*/ 51 w 51"/>
                <a:gd name="T3" fmla="*/ 1 h 53"/>
                <a:gd name="T4" fmla="*/ 51 w 51"/>
                <a:gd name="T5" fmla="*/ 1 h 53"/>
                <a:gd name="T6" fmla="*/ 49 w 51"/>
                <a:gd name="T7" fmla="*/ 2 h 53"/>
                <a:gd name="T8" fmla="*/ 47 w 51"/>
                <a:gd name="T9" fmla="*/ 2 h 53"/>
                <a:gd name="T10" fmla="*/ 44 w 51"/>
                <a:gd name="T11" fmla="*/ 2 h 53"/>
                <a:gd name="T12" fmla="*/ 35 w 51"/>
                <a:gd name="T13" fmla="*/ 2 h 53"/>
                <a:gd name="T14" fmla="*/ 26 w 51"/>
                <a:gd name="T15" fmla="*/ 2 h 53"/>
                <a:gd name="T16" fmla="*/ 26 w 51"/>
                <a:gd name="T17" fmla="*/ 2 h 53"/>
                <a:gd name="T18" fmla="*/ 16 w 51"/>
                <a:gd name="T19" fmla="*/ 2 h 53"/>
                <a:gd name="T20" fmla="*/ 9 w 51"/>
                <a:gd name="T21" fmla="*/ 2 h 53"/>
                <a:gd name="T22" fmla="*/ 6 w 51"/>
                <a:gd name="T23" fmla="*/ 2 h 53"/>
                <a:gd name="T24" fmla="*/ 3 w 51"/>
                <a:gd name="T25" fmla="*/ 2 h 53"/>
                <a:gd name="T26" fmla="*/ 2 w 51"/>
                <a:gd name="T27" fmla="*/ 1 h 53"/>
                <a:gd name="T28" fmla="*/ 0 w 51"/>
                <a:gd name="T29" fmla="*/ 1 h 53"/>
                <a:gd name="T30" fmla="*/ 0 w 51"/>
                <a:gd name="T31" fmla="*/ 1 h 53"/>
                <a:gd name="T32" fmla="*/ 2 w 51"/>
                <a:gd name="T33" fmla="*/ 1 h 53"/>
                <a:gd name="T34" fmla="*/ 3 w 51"/>
                <a:gd name="T35" fmla="*/ 1 h 53"/>
                <a:gd name="T36" fmla="*/ 6 w 51"/>
                <a:gd name="T37" fmla="*/ 1 h 53"/>
                <a:gd name="T38" fmla="*/ 9 w 51"/>
                <a:gd name="T39" fmla="*/ 1 h 53"/>
                <a:gd name="T40" fmla="*/ 16 w 51"/>
                <a:gd name="T41" fmla="*/ 1 h 53"/>
                <a:gd name="T42" fmla="*/ 26 w 51"/>
                <a:gd name="T43" fmla="*/ 0 h 53"/>
                <a:gd name="T44" fmla="*/ 26 w 51"/>
                <a:gd name="T45" fmla="*/ 0 h 53"/>
                <a:gd name="T46" fmla="*/ 35 w 51"/>
                <a:gd name="T47" fmla="*/ 1 h 53"/>
                <a:gd name="T48" fmla="*/ 44 w 51"/>
                <a:gd name="T49" fmla="*/ 1 h 53"/>
                <a:gd name="T50" fmla="*/ 47 w 51"/>
                <a:gd name="T51" fmla="*/ 1 h 53"/>
                <a:gd name="T52" fmla="*/ 49 w 51"/>
                <a:gd name="T53" fmla="*/ 1 h 53"/>
                <a:gd name="T54" fmla="*/ 51 w 51"/>
                <a:gd name="T55" fmla="*/ 1 h 53"/>
                <a:gd name="T56" fmla="*/ 51 w 51"/>
                <a:gd name="T57" fmla="*/ 1 h 53"/>
                <a:gd name="T58" fmla="*/ 51 w 51"/>
                <a:gd name="T59" fmla="*/ 1 h 5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1"/>
                <a:gd name="T91" fmla="*/ 0 h 53"/>
                <a:gd name="T92" fmla="*/ 51 w 51"/>
                <a:gd name="T93" fmla="*/ 53 h 5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1" h="53">
                  <a:moveTo>
                    <a:pt x="51" y="26"/>
                  </a:moveTo>
                  <a:lnTo>
                    <a:pt x="51" y="26"/>
                  </a:lnTo>
                  <a:lnTo>
                    <a:pt x="51" y="32"/>
                  </a:lnTo>
                  <a:lnTo>
                    <a:pt x="49" y="37"/>
                  </a:lnTo>
                  <a:lnTo>
                    <a:pt x="47" y="41"/>
                  </a:lnTo>
                  <a:lnTo>
                    <a:pt x="44" y="45"/>
                  </a:lnTo>
                  <a:lnTo>
                    <a:pt x="35" y="51"/>
                  </a:lnTo>
                  <a:lnTo>
                    <a:pt x="26" y="53"/>
                  </a:lnTo>
                  <a:lnTo>
                    <a:pt x="16" y="51"/>
                  </a:lnTo>
                  <a:lnTo>
                    <a:pt x="9" y="45"/>
                  </a:lnTo>
                  <a:lnTo>
                    <a:pt x="6" y="41"/>
                  </a:lnTo>
                  <a:lnTo>
                    <a:pt x="3" y="37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44" y="8"/>
                  </a:lnTo>
                  <a:lnTo>
                    <a:pt x="47" y="12"/>
                  </a:lnTo>
                  <a:lnTo>
                    <a:pt x="49" y="16"/>
                  </a:lnTo>
                  <a:lnTo>
                    <a:pt x="51" y="22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2754" y="2323"/>
              <a:ext cx="24" cy="16"/>
            </a:xfrm>
            <a:custGeom>
              <a:avLst/>
              <a:gdLst>
                <a:gd name="T0" fmla="*/ 24 w 24"/>
                <a:gd name="T1" fmla="*/ 1 h 32"/>
                <a:gd name="T2" fmla="*/ 24 w 24"/>
                <a:gd name="T3" fmla="*/ 1 h 32"/>
                <a:gd name="T4" fmla="*/ 22 w 24"/>
                <a:gd name="T5" fmla="*/ 1 h 32"/>
                <a:gd name="T6" fmla="*/ 19 w 24"/>
                <a:gd name="T7" fmla="*/ 1 h 32"/>
                <a:gd name="T8" fmla="*/ 17 w 24"/>
                <a:gd name="T9" fmla="*/ 1 h 32"/>
                <a:gd name="T10" fmla="*/ 11 w 24"/>
                <a:gd name="T11" fmla="*/ 1 h 32"/>
                <a:gd name="T12" fmla="*/ 11 w 24"/>
                <a:gd name="T13" fmla="*/ 1 h 32"/>
                <a:gd name="T14" fmla="*/ 7 w 24"/>
                <a:gd name="T15" fmla="*/ 1 h 32"/>
                <a:gd name="T16" fmla="*/ 4 w 24"/>
                <a:gd name="T17" fmla="*/ 1 h 32"/>
                <a:gd name="T18" fmla="*/ 1 w 24"/>
                <a:gd name="T19" fmla="*/ 1 h 32"/>
                <a:gd name="T20" fmla="*/ 0 w 24"/>
                <a:gd name="T21" fmla="*/ 1 h 32"/>
                <a:gd name="T22" fmla="*/ 0 w 24"/>
                <a:gd name="T23" fmla="*/ 1 h 32"/>
                <a:gd name="T24" fmla="*/ 1 w 24"/>
                <a:gd name="T25" fmla="*/ 1 h 32"/>
                <a:gd name="T26" fmla="*/ 4 w 24"/>
                <a:gd name="T27" fmla="*/ 1 h 32"/>
                <a:gd name="T28" fmla="*/ 7 w 24"/>
                <a:gd name="T29" fmla="*/ 1 h 32"/>
                <a:gd name="T30" fmla="*/ 11 w 24"/>
                <a:gd name="T31" fmla="*/ 0 h 32"/>
                <a:gd name="T32" fmla="*/ 11 w 24"/>
                <a:gd name="T33" fmla="*/ 0 h 32"/>
                <a:gd name="T34" fmla="*/ 17 w 24"/>
                <a:gd name="T35" fmla="*/ 1 h 32"/>
                <a:gd name="T36" fmla="*/ 19 w 24"/>
                <a:gd name="T37" fmla="*/ 1 h 32"/>
                <a:gd name="T38" fmla="*/ 22 w 24"/>
                <a:gd name="T39" fmla="*/ 1 h 32"/>
                <a:gd name="T40" fmla="*/ 24 w 24"/>
                <a:gd name="T41" fmla="*/ 1 h 32"/>
                <a:gd name="T42" fmla="*/ 24 w 24"/>
                <a:gd name="T43" fmla="*/ 1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32"/>
                <a:gd name="T68" fmla="*/ 24 w 24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32">
                  <a:moveTo>
                    <a:pt x="24" y="16"/>
                  </a:moveTo>
                  <a:lnTo>
                    <a:pt x="24" y="16"/>
                  </a:lnTo>
                  <a:lnTo>
                    <a:pt x="22" y="22"/>
                  </a:lnTo>
                  <a:lnTo>
                    <a:pt x="19" y="26"/>
                  </a:lnTo>
                  <a:lnTo>
                    <a:pt x="17" y="30"/>
                  </a:lnTo>
                  <a:lnTo>
                    <a:pt x="11" y="32"/>
                  </a:lnTo>
                  <a:lnTo>
                    <a:pt x="7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22" y="10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oup 11"/>
          <p:cNvGrpSpPr>
            <a:grpSpLocks noChangeAspect="1"/>
          </p:cNvGrpSpPr>
          <p:nvPr/>
        </p:nvGrpSpPr>
        <p:grpSpPr bwMode="auto">
          <a:xfrm>
            <a:off x="2965698" y="4100273"/>
            <a:ext cx="533138" cy="395527"/>
            <a:chOff x="2643" y="1893"/>
            <a:chExt cx="810" cy="601"/>
          </a:xfrm>
        </p:grpSpPr>
        <p:sp>
          <p:nvSpPr>
            <p:cNvPr id="27" name="Freeform 12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DF14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13"/>
            <p:cNvSpPr>
              <a:spLocks/>
            </p:cNvSpPr>
            <p:nvPr/>
          </p:nvSpPr>
          <p:spPr bwMode="auto">
            <a:xfrm>
              <a:off x="2643" y="1893"/>
              <a:ext cx="810" cy="601"/>
            </a:xfrm>
            <a:custGeom>
              <a:avLst/>
              <a:gdLst>
                <a:gd name="T0" fmla="*/ 779 w 810"/>
                <a:gd name="T1" fmla="*/ 1 h 1202"/>
                <a:gd name="T2" fmla="*/ 747 w 810"/>
                <a:gd name="T3" fmla="*/ 1 h 1202"/>
                <a:gd name="T4" fmla="*/ 691 w 810"/>
                <a:gd name="T5" fmla="*/ 1 h 1202"/>
                <a:gd name="T6" fmla="*/ 667 w 810"/>
                <a:gd name="T7" fmla="*/ 1 h 1202"/>
                <a:gd name="T8" fmla="*/ 625 w 810"/>
                <a:gd name="T9" fmla="*/ 1 h 1202"/>
                <a:gd name="T10" fmla="*/ 591 w 810"/>
                <a:gd name="T11" fmla="*/ 2 h 1202"/>
                <a:gd name="T12" fmla="*/ 574 w 810"/>
                <a:gd name="T13" fmla="*/ 3 h 1202"/>
                <a:gd name="T14" fmla="*/ 538 w 810"/>
                <a:gd name="T15" fmla="*/ 5 h 1202"/>
                <a:gd name="T16" fmla="*/ 518 w 810"/>
                <a:gd name="T17" fmla="*/ 5 h 1202"/>
                <a:gd name="T18" fmla="*/ 470 w 810"/>
                <a:gd name="T19" fmla="*/ 9 h 1202"/>
                <a:gd name="T20" fmla="*/ 406 w 810"/>
                <a:gd name="T21" fmla="*/ 13 h 1202"/>
                <a:gd name="T22" fmla="*/ 279 w 810"/>
                <a:gd name="T23" fmla="*/ 21 h 1202"/>
                <a:gd name="T24" fmla="*/ 233 w 810"/>
                <a:gd name="T25" fmla="*/ 24 h 1202"/>
                <a:gd name="T26" fmla="*/ 209 w 810"/>
                <a:gd name="T27" fmla="*/ 26 h 1202"/>
                <a:gd name="T28" fmla="*/ 195 w 810"/>
                <a:gd name="T29" fmla="*/ 24 h 1202"/>
                <a:gd name="T30" fmla="*/ 181 w 810"/>
                <a:gd name="T31" fmla="*/ 23 h 1202"/>
                <a:gd name="T32" fmla="*/ 171 w 810"/>
                <a:gd name="T33" fmla="*/ 22 h 1202"/>
                <a:gd name="T34" fmla="*/ 160 w 810"/>
                <a:gd name="T35" fmla="*/ 21 h 1202"/>
                <a:gd name="T36" fmla="*/ 153 w 810"/>
                <a:gd name="T37" fmla="*/ 21 h 1202"/>
                <a:gd name="T38" fmla="*/ 137 w 810"/>
                <a:gd name="T39" fmla="*/ 21 h 1202"/>
                <a:gd name="T40" fmla="*/ 128 w 810"/>
                <a:gd name="T41" fmla="*/ 21 h 1202"/>
                <a:gd name="T42" fmla="*/ 107 w 810"/>
                <a:gd name="T43" fmla="*/ 21 h 1202"/>
                <a:gd name="T44" fmla="*/ 85 w 810"/>
                <a:gd name="T45" fmla="*/ 21 h 1202"/>
                <a:gd name="T46" fmla="*/ 66 w 810"/>
                <a:gd name="T47" fmla="*/ 21 h 1202"/>
                <a:gd name="T48" fmla="*/ 45 w 810"/>
                <a:gd name="T49" fmla="*/ 22 h 1202"/>
                <a:gd name="T50" fmla="*/ 25 w 810"/>
                <a:gd name="T51" fmla="*/ 23 h 1202"/>
                <a:gd name="T52" fmla="*/ 11 w 810"/>
                <a:gd name="T53" fmla="*/ 23 h 1202"/>
                <a:gd name="T54" fmla="*/ 3 w 810"/>
                <a:gd name="T55" fmla="*/ 24 h 1202"/>
                <a:gd name="T56" fmla="*/ 0 w 810"/>
                <a:gd name="T57" fmla="*/ 25 h 1202"/>
                <a:gd name="T58" fmla="*/ 0 w 810"/>
                <a:gd name="T59" fmla="*/ 25 h 1202"/>
                <a:gd name="T60" fmla="*/ 8 w 810"/>
                <a:gd name="T61" fmla="*/ 27 h 1202"/>
                <a:gd name="T62" fmla="*/ 17 w 810"/>
                <a:gd name="T63" fmla="*/ 29 h 1202"/>
                <a:gd name="T64" fmla="*/ 19 w 810"/>
                <a:gd name="T65" fmla="*/ 29 h 1202"/>
                <a:gd name="T66" fmla="*/ 34 w 810"/>
                <a:gd name="T67" fmla="*/ 31 h 1202"/>
                <a:gd name="T68" fmla="*/ 46 w 810"/>
                <a:gd name="T69" fmla="*/ 34 h 1202"/>
                <a:gd name="T70" fmla="*/ 66 w 810"/>
                <a:gd name="T71" fmla="*/ 36 h 1202"/>
                <a:gd name="T72" fmla="*/ 71 w 810"/>
                <a:gd name="T73" fmla="*/ 36 h 1202"/>
                <a:gd name="T74" fmla="*/ 93 w 810"/>
                <a:gd name="T75" fmla="*/ 37 h 1202"/>
                <a:gd name="T76" fmla="*/ 114 w 810"/>
                <a:gd name="T77" fmla="*/ 38 h 1202"/>
                <a:gd name="T78" fmla="*/ 125 w 810"/>
                <a:gd name="T79" fmla="*/ 38 h 1202"/>
                <a:gd name="T80" fmla="*/ 153 w 810"/>
                <a:gd name="T81" fmla="*/ 38 h 1202"/>
                <a:gd name="T82" fmla="*/ 168 w 810"/>
                <a:gd name="T83" fmla="*/ 38 h 1202"/>
                <a:gd name="T84" fmla="*/ 205 w 810"/>
                <a:gd name="T85" fmla="*/ 38 h 1202"/>
                <a:gd name="T86" fmla="*/ 237 w 810"/>
                <a:gd name="T87" fmla="*/ 37 h 1202"/>
                <a:gd name="T88" fmla="*/ 265 w 810"/>
                <a:gd name="T89" fmla="*/ 36 h 1202"/>
                <a:gd name="T90" fmla="*/ 288 w 810"/>
                <a:gd name="T91" fmla="*/ 34 h 1202"/>
                <a:gd name="T92" fmla="*/ 306 w 810"/>
                <a:gd name="T93" fmla="*/ 33 h 1202"/>
                <a:gd name="T94" fmla="*/ 359 w 810"/>
                <a:gd name="T95" fmla="*/ 28 h 1202"/>
                <a:gd name="T96" fmla="*/ 475 w 810"/>
                <a:gd name="T97" fmla="*/ 20 h 1202"/>
                <a:gd name="T98" fmla="*/ 535 w 810"/>
                <a:gd name="T99" fmla="*/ 17 h 1202"/>
                <a:gd name="T100" fmla="*/ 664 w 810"/>
                <a:gd name="T101" fmla="*/ 9 h 1202"/>
                <a:gd name="T102" fmla="*/ 803 w 810"/>
                <a:gd name="T103" fmla="*/ 2 h 1202"/>
                <a:gd name="T104" fmla="*/ 793 w 810"/>
                <a:gd name="T105" fmla="*/ 0 h 12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10"/>
                <a:gd name="T160" fmla="*/ 0 h 1202"/>
                <a:gd name="T161" fmla="*/ 810 w 810"/>
                <a:gd name="T162" fmla="*/ 1202 h 120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10" h="1202">
                  <a:moveTo>
                    <a:pt x="793" y="0"/>
                  </a:moveTo>
                  <a:lnTo>
                    <a:pt x="779" y="2"/>
                  </a:lnTo>
                  <a:lnTo>
                    <a:pt x="747" y="6"/>
                  </a:lnTo>
                  <a:lnTo>
                    <a:pt x="717" y="12"/>
                  </a:lnTo>
                  <a:lnTo>
                    <a:pt x="691" y="18"/>
                  </a:lnTo>
                  <a:lnTo>
                    <a:pt x="667" y="28"/>
                  </a:lnTo>
                  <a:lnTo>
                    <a:pt x="644" y="38"/>
                  </a:lnTo>
                  <a:lnTo>
                    <a:pt x="625" y="52"/>
                  </a:lnTo>
                  <a:lnTo>
                    <a:pt x="607" y="66"/>
                  </a:lnTo>
                  <a:lnTo>
                    <a:pt x="591" y="81"/>
                  </a:lnTo>
                  <a:lnTo>
                    <a:pt x="574" y="103"/>
                  </a:lnTo>
                  <a:lnTo>
                    <a:pt x="556" y="129"/>
                  </a:lnTo>
                  <a:lnTo>
                    <a:pt x="538" y="157"/>
                  </a:lnTo>
                  <a:lnTo>
                    <a:pt x="518" y="191"/>
                  </a:lnTo>
                  <a:lnTo>
                    <a:pt x="497" y="232"/>
                  </a:lnTo>
                  <a:lnTo>
                    <a:pt x="470" y="284"/>
                  </a:lnTo>
                  <a:lnTo>
                    <a:pt x="406" y="417"/>
                  </a:lnTo>
                  <a:lnTo>
                    <a:pt x="348" y="542"/>
                  </a:lnTo>
                  <a:lnTo>
                    <a:pt x="279" y="693"/>
                  </a:lnTo>
                  <a:lnTo>
                    <a:pt x="233" y="795"/>
                  </a:lnTo>
                  <a:lnTo>
                    <a:pt x="209" y="842"/>
                  </a:lnTo>
                  <a:lnTo>
                    <a:pt x="203" y="825"/>
                  </a:lnTo>
                  <a:lnTo>
                    <a:pt x="195" y="795"/>
                  </a:lnTo>
                  <a:lnTo>
                    <a:pt x="181" y="741"/>
                  </a:lnTo>
                  <a:lnTo>
                    <a:pt x="171" y="709"/>
                  </a:lnTo>
                  <a:lnTo>
                    <a:pt x="166" y="697"/>
                  </a:lnTo>
                  <a:lnTo>
                    <a:pt x="160" y="689"/>
                  </a:lnTo>
                  <a:lnTo>
                    <a:pt x="153" y="681"/>
                  </a:lnTo>
                  <a:lnTo>
                    <a:pt x="146" y="677"/>
                  </a:lnTo>
                  <a:lnTo>
                    <a:pt x="137" y="674"/>
                  </a:lnTo>
                  <a:lnTo>
                    <a:pt x="128" y="672"/>
                  </a:lnTo>
                  <a:lnTo>
                    <a:pt x="118" y="674"/>
                  </a:lnTo>
                  <a:lnTo>
                    <a:pt x="107" y="676"/>
                  </a:lnTo>
                  <a:lnTo>
                    <a:pt x="97" y="677"/>
                  </a:lnTo>
                  <a:lnTo>
                    <a:pt x="85" y="683"/>
                  </a:lnTo>
                  <a:lnTo>
                    <a:pt x="76" y="689"/>
                  </a:lnTo>
                  <a:lnTo>
                    <a:pt x="66" y="695"/>
                  </a:lnTo>
                  <a:lnTo>
                    <a:pt x="45" y="715"/>
                  </a:lnTo>
                  <a:lnTo>
                    <a:pt x="34" y="725"/>
                  </a:lnTo>
                  <a:lnTo>
                    <a:pt x="25" y="737"/>
                  </a:lnTo>
                  <a:lnTo>
                    <a:pt x="17" y="751"/>
                  </a:lnTo>
                  <a:lnTo>
                    <a:pt x="11" y="763"/>
                  </a:lnTo>
                  <a:lnTo>
                    <a:pt x="5" y="777"/>
                  </a:lnTo>
                  <a:lnTo>
                    <a:pt x="3" y="791"/>
                  </a:lnTo>
                  <a:lnTo>
                    <a:pt x="0" y="805"/>
                  </a:lnTo>
                  <a:lnTo>
                    <a:pt x="0" y="819"/>
                  </a:lnTo>
                  <a:lnTo>
                    <a:pt x="0" y="830"/>
                  </a:lnTo>
                  <a:lnTo>
                    <a:pt x="3" y="850"/>
                  </a:lnTo>
                  <a:lnTo>
                    <a:pt x="8" y="884"/>
                  </a:lnTo>
                  <a:lnTo>
                    <a:pt x="17" y="934"/>
                  </a:lnTo>
                  <a:lnTo>
                    <a:pt x="19" y="948"/>
                  </a:lnTo>
                  <a:lnTo>
                    <a:pt x="19" y="946"/>
                  </a:lnTo>
                  <a:lnTo>
                    <a:pt x="34" y="1015"/>
                  </a:lnTo>
                  <a:lnTo>
                    <a:pt x="46" y="1067"/>
                  </a:lnTo>
                  <a:lnTo>
                    <a:pt x="59" y="1107"/>
                  </a:lnTo>
                  <a:lnTo>
                    <a:pt x="66" y="1125"/>
                  </a:lnTo>
                  <a:lnTo>
                    <a:pt x="71" y="1138"/>
                  </a:lnTo>
                  <a:lnTo>
                    <a:pt x="81" y="1156"/>
                  </a:lnTo>
                  <a:lnTo>
                    <a:pt x="93" y="1168"/>
                  </a:lnTo>
                  <a:lnTo>
                    <a:pt x="102" y="1180"/>
                  </a:lnTo>
                  <a:lnTo>
                    <a:pt x="114" y="1188"/>
                  </a:lnTo>
                  <a:lnTo>
                    <a:pt x="125" y="1194"/>
                  </a:lnTo>
                  <a:lnTo>
                    <a:pt x="139" y="1200"/>
                  </a:lnTo>
                  <a:lnTo>
                    <a:pt x="153" y="1202"/>
                  </a:lnTo>
                  <a:lnTo>
                    <a:pt x="168" y="1202"/>
                  </a:lnTo>
                  <a:lnTo>
                    <a:pt x="187" y="1202"/>
                  </a:lnTo>
                  <a:lnTo>
                    <a:pt x="205" y="1196"/>
                  </a:lnTo>
                  <a:lnTo>
                    <a:pt x="222" y="1186"/>
                  </a:lnTo>
                  <a:lnTo>
                    <a:pt x="237" y="1174"/>
                  </a:lnTo>
                  <a:lnTo>
                    <a:pt x="251" y="1156"/>
                  </a:lnTo>
                  <a:lnTo>
                    <a:pt x="265" y="1136"/>
                  </a:lnTo>
                  <a:lnTo>
                    <a:pt x="276" y="1113"/>
                  </a:lnTo>
                  <a:lnTo>
                    <a:pt x="288" y="1087"/>
                  </a:lnTo>
                  <a:lnTo>
                    <a:pt x="306" y="1035"/>
                  </a:lnTo>
                  <a:lnTo>
                    <a:pt x="359" y="910"/>
                  </a:lnTo>
                  <a:lnTo>
                    <a:pt x="416" y="785"/>
                  </a:lnTo>
                  <a:lnTo>
                    <a:pt x="475" y="662"/>
                  </a:lnTo>
                  <a:lnTo>
                    <a:pt x="535" y="540"/>
                  </a:lnTo>
                  <a:lnTo>
                    <a:pt x="598" y="421"/>
                  </a:lnTo>
                  <a:lnTo>
                    <a:pt x="664" y="304"/>
                  </a:lnTo>
                  <a:lnTo>
                    <a:pt x="733" y="189"/>
                  </a:lnTo>
                  <a:lnTo>
                    <a:pt x="803" y="75"/>
                  </a:lnTo>
                  <a:lnTo>
                    <a:pt x="810" y="62"/>
                  </a:lnTo>
                  <a:lnTo>
                    <a:pt x="79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9" name="Freeform 14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BE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" name="Freeform 15"/>
            <p:cNvSpPr>
              <a:spLocks/>
            </p:cNvSpPr>
            <p:nvPr/>
          </p:nvSpPr>
          <p:spPr bwMode="auto">
            <a:xfrm>
              <a:off x="2681" y="1923"/>
              <a:ext cx="723" cy="544"/>
            </a:xfrm>
            <a:custGeom>
              <a:avLst/>
              <a:gdLst>
                <a:gd name="T0" fmla="*/ 466 w 723"/>
                <a:gd name="T1" fmla="*/ 14 h 1088"/>
                <a:gd name="T2" fmla="*/ 345 w 723"/>
                <a:gd name="T3" fmla="*/ 21 h 1088"/>
                <a:gd name="T4" fmla="*/ 234 w 723"/>
                <a:gd name="T5" fmla="*/ 29 h 1088"/>
                <a:gd name="T6" fmla="*/ 215 w 723"/>
                <a:gd name="T7" fmla="*/ 31 h 1088"/>
                <a:gd name="T8" fmla="*/ 206 w 723"/>
                <a:gd name="T9" fmla="*/ 31 h 1088"/>
                <a:gd name="T10" fmla="*/ 189 w 723"/>
                <a:gd name="T11" fmla="*/ 33 h 1088"/>
                <a:gd name="T12" fmla="*/ 167 w 723"/>
                <a:gd name="T13" fmla="*/ 34 h 1088"/>
                <a:gd name="T14" fmla="*/ 143 w 723"/>
                <a:gd name="T15" fmla="*/ 34 h 1088"/>
                <a:gd name="T16" fmla="*/ 130 w 723"/>
                <a:gd name="T17" fmla="*/ 34 h 1088"/>
                <a:gd name="T18" fmla="*/ 108 w 723"/>
                <a:gd name="T19" fmla="*/ 34 h 1088"/>
                <a:gd name="T20" fmla="*/ 91 w 723"/>
                <a:gd name="T21" fmla="*/ 34 h 1088"/>
                <a:gd name="T22" fmla="*/ 85 w 723"/>
                <a:gd name="T23" fmla="*/ 34 h 1088"/>
                <a:gd name="T24" fmla="*/ 71 w 723"/>
                <a:gd name="T25" fmla="*/ 34 h 1088"/>
                <a:gd name="T26" fmla="*/ 66 w 723"/>
                <a:gd name="T27" fmla="*/ 33 h 1088"/>
                <a:gd name="T28" fmla="*/ 45 w 723"/>
                <a:gd name="T29" fmla="*/ 30 h 1088"/>
                <a:gd name="T30" fmla="*/ 32 w 723"/>
                <a:gd name="T31" fmla="*/ 29 h 1088"/>
                <a:gd name="T32" fmla="*/ 18 w 723"/>
                <a:gd name="T33" fmla="*/ 27 h 1088"/>
                <a:gd name="T34" fmla="*/ 17 w 723"/>
                <a:gd name="T35" fmla="*/ 26 h 1088"/>
                <a:gd name="T36" fmla="*/ 8 w 723"/>
                <a:gd name="T37" fmla="*/ 25 h 1088"/>
                <a:gd name="T38" fmla="*/ 1 w 723"/>
                <a:gd name="T39" fmla="*/ 23 h 1088"/>
                <a:gd name="T40" fmla="*/ 0 w 723"/>
                <a:gd name="T41" fmla="*/ 23 h 1088"/>
                <a:gd name="T42" fmla="*/ 1 w 723"/>
                <a:gd name="T43" fmla="*/ 23 h 1088"/>
                <a:gd name="T44" fmla="*/ 17 w 723"/>
                <a:gd name="T45" fmla="*/ 22 h 1088"/>
                <a:gd name="T46" fmla="*/ 29 w 723"/>
                <a:gd name="T47" fmla="*/ 21 h 1088"/>
                <a:gd name="T48" fmla="*/ 60 w 723"/>
                <a:gd name="T49" fmla="*/ 21 h 1088"/>
                <a:gd name="T50" fmla="*/ 90 w 723"/>
                <a:gd name="T51" fmla="*/ 20 h 1088"/>
                <a:gd name="T52" fmla="*/ 94 w 723"/>
                <a:gd name="T53" fmla="*/ 20 h 1088"/>
                <a:gd name="T54" fmla="*/ 95 w 723"/>
                <a:gd name="T55" fmla="*/ 20 h 1088"/>
                <a:gd name="T56" fmla="*/ 108 w 723"/>
                <a:gd name="T57" fmla="*/ 21 h 1088"/>
                <a:gd name="T58" fmla="*/ 121 w 723"/>
                <a:gd name="T59" fmla="*/ 23 h 1088"/>
                <a:gd name="T60" fmla="*/ 132 w 723"/>
                <a:gd name="T61" fmla="*/ 24 h 1088"/>
                <a:gd name="T62" fmla="*/ 143 w 723"/>
                <a:gd name="T63" fmla="*/ 25 h 1088"/>
                <a:gd name="T64" fmla="*/ 156 w 723"/>
                <a:gd name="T65" fmla="*/ 26 h 1088"/>
                <a:gd name="T66" fmla="*/ 171 w 723"/>
                <a:gd name="T67" fmla="*/ 26 h 1088"/>
                <a:gd name="T68" fmla="*/ 175 w 723"/>
                <a:gd name="T69" fmla="*/ 26 h 1088"/>
                <a:gd name="T70" fmla="*/ 188 w 723"/>
                <a:gd name="T71" fmla="*/ 26 h 1088"/>
                <a:gd name="T72" fmla="*/ 209 w 723"/>
                <a:gd name="T73" fmla="*/ 25 h 1088"/>
                <a:gd name="T74" fmla="*/ 247 w 723"/>
                <a:gd name="T75" fmla="*/ 22 h 1088"/>
                <a:gd name="T76" fmla="*/ 275 w 723"/>
                <a:gd name="T77" fmla="*/ 20 h 1088"/>
                <a:gd name="T78" fmla="*/ 400 w 723"/>
                <a:gd name="T79" fmla="*/ 12 h 1088"/>
                <a:gd name="T80" fmla="*/ 465 w 723"/>
                <a:gd name="T81" fmla="*/ 8 h 1088"/>
                <a:gd name="T82" fmla="*/ 511 w 723"/>
                <a:gd name="T83" fmla="*/ 5 h 1088"/>
                <a:gd name="T84" fmla="*/ 529 w 723"/>
                <a:gd name="T85" fmla="*/ 4 h 1088"/>
                <a:gd name="T86" fmla="*/ 562 w 723"/>
                <a:gd name="T87" fmla="*/ 2 h 1088"/>
                <a:gd name="T88" fmla="*/ 577 w 723"/>
                <a:gd name="T89" fmla="*/ 1 h 1088"/>
                <a:gd name="T90" fmla="*/ 605 w 723"/>
                <a:gd name="T91" fmla="*/ 1 h 1088"/>
                <a:gd name="T92" fmla="*/ 640 w 723"/>
                <a:gd name="T93" fmla="*/ 1 h 1088"/>
                <a:gd name="T94" fmla="*/ 658 w 723"/>
                <a:gd name="T95" fmla="*/ 1 h 1088"/>
                <a:gd name="T96" fmla="*/ 699 w 723"/>
                <a:gd name="T97" fmla="*/ 1 h 1088"/>
                <a:gd name="T98" fmla="*/ 723 w 723"/>
                <a:gd name="T99" fmla="*/ 0 h 1088"/>
                <a:gd name="T100" fmla="*/ 591 w 723"/>
                <a:gd name="T101" fmla="*/ 6 h 1088"/>
                <a:gd name="T102" fmla="*/ 466 w 723"/>
                <a:gd name="T103" fmla="*/ 14 h 10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23"/>
                <a:gd name="T157" fmla="*/ 0 h 1088"/>
                <a:gd name="T158" fmla="*/ 723 w 723"/>
                <a:gd name="T159" fmla="*/ 1088 h 10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23" h="1088">
                  <a:moveTo>
                    <a:pt x="466" y="449"/>
                  </a:moveTo>
                  <a:lnTo>
                    <a:pt x="466" y="449"/>
                  </a:lnTo>
                  <a:lnTo>
                    <a:pt x="404" y="572"/>
                  </a:lnTo>
                  <a:lnTo>
                    <a:pt x="345" y="695"/>
                  </a:lnTo>
                  <a:lnTo>
                    <a:pt x="289" y="820"/>
                  </a:lnTo>
                  <a:lnTo>
                    <a:pt x="234" y="947"/>
                  </a:lnTo>
                  <a:lnTo>
                    <a:pt x="215" y="1001"/>
                  </a:lnTo>
                  <a:lnTo>
                    <a:pt x="206" y="1023"/>
                  </a:lnTo>
                  <a:lnTo>
                    <a:pt x="198" y="1041"/>
                  </a:lnTo>
                  <a:lnTo>
                    <a:pt x="189" y="1055"/>
                  </a:lnTo>
                  <a:lnTo>
                    <a:pt x="178" y="1067"/>
                  </a:lnTo>
                  <a:lnTo>
                    <a:pt x="167" y="1076"/>
                  </a:lnTo>
                  <a:lnTo>
                    <a:pt x="156" y="1082"/>
                  </a:lnTo>
                  <a:lnTo>
                    <a:pt x="143" y="1086"/>
                  </a:lnTo>
                  <a:lnTo>
                    <a:pt x="130" y="1088"/>
                  </a:lnTo>
                  <a:lnTo>
                    <a:pt x="119" y="1088"/>
                  </a:lnTo>
                  <a:lnTo>
                    <a:pt x="108" y="1086"/>
                  </a:lnTo>
                  <a:lnTo>
                    <a:pt x="99" y="1082"/>
                  </a:lnTo>
                  <a:lnTo>
                    <a:pt x="91" y="1078"/>
                  </a:lnTo>
                  <a:lnTo>
                    <a:pt x="85" y="1074"/>
                  </a:lnTo>
                  <a:lnTo>
                    <a:pt x="78" y="1067"/>
                  </a:lnTo>
                  <a:lnTo>
                    <a:pt x="71" y="1057"/>
                  </a:lnTo>
                  <a:lnTo>
                    <a:pt x="66" y="1047"/>
                  </a:lnTo>
                  <a:lnTo>
                    <a:pt x="55" y="1021"/>
                  </a:lnTo>
                  <a:lnTo>
                    <a:pt x="45" y="987"/>
                  </a:lnTo>
                  <a:lnTo>
                    <a:pt x="32" y="939"/>
                  </a:lnTo>
                  <a:lnTo>
                    <a:pt x="19" y="872"/>
                  </a:lnTo>
                  <a:lnTo>
                    <a:pt x="18" y="870"/>
                  </a:lnTo>
                  <a:lnTo>
                    <a:pt x="17" y="862"/>
                  </a:lnTo>
                  <a:lnTo>
                    <a:pt x="17" y="860"/>
                  </a:lnTo>
                  <a:lnTo>
                    <a:pt x="8" y="814"/>
                  </a:lnTo>
                  <a:lnTo>
                    <a:pt x="3" y="782"/>
                  </a:lnTo>
                  <a:lnTo>
                    <a:pt x="1" y="767"/>
                  </a:lnTo>
                  <a:lnTo>
                    <a:pt x="0" y="759"/>
                  </a:lnTo>
                  <a:lnTo>
                    <a:pt x="1" y="751"/>
                  </a:lnTo>
                  <a:lnTo>
                    <a:pt x="1" y="743"/>
                  </a:lnTo>
                  <a:lnTo>
                    <a:pt x="7" y="729"/>
                  </a:lnTo>
                  <a:lnTo>
                    <a:pt x="17" y="713"/>
                  </a:lnTo>
                  <a:lnTo>
                    <a:pt x="29" y="699"/>
                  </a:lnTo>
                  <a:lnTo>
                    <a:pt x="45" y="685"/>
                  </a:lnTo>
                  <a:lnTo>
                    <a:pt x="60" y="675"/>
                  </a:lnTo>
                  <a:lnTo>
                    <a:pt x="76" y="669"/>
                  </a:lnTo>
                  <a:lnTo>
                    <a:pt x="90" y="667"/>
                  </a:lnTo>
                  <a:lnTo>
                    <a:pt x="94" y="667"/>
                  </a:lnTo>
                  <a:lnTo>
                    <a:pt x="95" y="669"/>
                  </a:lnTo>
                  <a:lnTo>
                    <a:pt x="99" y="675"/>
                  </a:lnTo>
                  <a:lnTo>
                    <a:pt x="108" y="701"/>
                  </a:lnTo>
                  <a:lnTo>
                    <a:pt x="121" y="753"/>
                  </a:lnTo>
                  <a:lnTo>
                    <a:pt x="132" y="792"/>
                  </a:lnTo>
                  <a:lnTo>
                    <a:pt x="137" y="808"/>
                  </a:lnTo>
                  <a:lnTo>
                    <a:pt x="143" y="822"/>
                  </a:lnTo>
                  <a:lnTo>
                    <a:pt x="149" y="832"/>
                  </a:lnTo>
                  <a:lnTo>
                    <a:pt x="156" y="840"/>
                  </a:lnTo>
                  <a:lnTo>
                    <a:pt x="163" y="846"/>
                  </a:lnTo>
                  <a:lnTo>
                    <a:pt x="171" y="846"/>
                  </a:lnTo>
                  <a:lnTo>
                    <a:pt x="175" y="846"/>
                  </a:lnTo>
                  <a:lnTo>
                    <a:pt x="181" y="844"/>
                  </a:lnTo>
                  <a:lnTo>
                    <a:pt x="188" y="836"/>
                  </a:lnTo>
                  <a:lnTo>
                    <a:pt x="196" y="824"/>
                  </a:lnTo>
                  <a:lnTo>
                    <a:pt x="209" y="802"/>
                  </a:lnTo>
                  <a:lnTo>
                    <a:pt x="226" y="768"/>
                  </a:lnTo>
                  <a:lnTo>
                    <a:pt x="247" y="723"/>
                  </a:lnTo>
                  <a:lnTo>
                    <a:pt x="275" y="663"/>
                  </a:lnTo>
                  <a:lnTo>
                    <a:pt x="342" y="512"/>
                  </a:lnTo>
                  <a:lnTo>
                    <a:pt x="400" y="389"/>
                  </a:lnTo>
                  <a:lnTo>
                    <a:pt x="465" y="256"/>
                  </a:lnTo>
                  <a:lnTo>
                    <a:pt x="490" y="204"/>
                  </a:lnTo>
                  <a:lnTo>
                    <a:pt x="511" y="164"/>
                  </a:lnTo>
                  <a:lnTo>
                    <a:pt x="529" y="135"/>
                  </a:lnTo>
                  <a:lnTo>
                    <a:pt x="546" y="107"/>
                  </a:lnTo>
                  <a:lnTo>
                    <a:pt x="562" y="83"/>
                  </a:lnTo>
                  <a:lnTo>
                    <a:pt x="577" y="63"/>
                  </a:lnTo>
                  <a:lnTo>
                    <a:pt x="590" y="51"/>
                  </a:lnTo>
                  <a:lnTo>
                    <a:pt x="605" y="39"/>
                  </a:lnTo>
                  <a:lnTo>
                    <a:pt x="622" y="29"/>
                  </a:lnTo>
                  <a:lnTo>
                    <a:pt x="640" y="19"/>
                  </a:lnTo>
                  <a:lnTo>
                    <a:pt x="658" y="13"/>
                  </a:lnTo>
                  <a:lnTo>
                    <a:pt x="678" y="8"/>
                  </a:lnTo>
                  <a:lnTo>
                    <a:pt x="699" y="4"/>
                  </a:lnTo>
                  <a:lnTo>
                    <a:pt x="723" y="0"/>
                  </a:lnTo>
                  <a:lnTo>
                    <a:pt x="656" y="109"/>
                  </a:lnTo>
                  <a:lnTo>
                    <a:pt x="591" y="220"/>
                  </a:lnTo>
                  <a:lnTo>
                    <a:pt x="528" y="333"/>
                  </a:lnTo>
                  <a:lnTo>
                    <a:pt x="466" y="449"/>
                  </a:lnTo>
                  <a:close/>
                </a:path>
              </a:pathLst>
            </a:custGeom>
            <a:solidFill>
              <a:srgbClr val="F914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16"/>
            <p:cNvSpPr>
              <a:spLocks/>
            </p:cNvSpPr>
            <p:nvPr/>
          </p:nvSpPr>
          <p:spPr bwMode="auto">
            <a:xfrm>
              <a:off x="2724" y="2288"/>
              <a:ext cx="51" cy="27"/>
            </a:xfrm>
            <a:custGeom>
              <a:avLst/>
              <a:gdLst>
                <a:gd name="T0" fmla="*/ 51 w 51"/>
                <a:gd name="T1" fmla="*/ 1 h 53"/>
                <a:gd name="T2" fmla="*/ 51 w 51"/>
                <a:gd name="T3" fmla="*/ 1 h 53"/>
                <a:gd name="T4" fmla="*/ 51 w 51"/>
                <a:gd name="T5" fmla="*/ 1 h 53"/>
                <a:gd name="T6" fmla="*/ 49 w 51"/>
                <a:gd name="T7" fmla="*/ 2 h 53"/>
                <a:gd name="T8" fmla="*/ 47 w 51"/>
                <a:gd name="T9" fmla="*/ 2 h 53"/>
                <a:gd name="T10" fmla="*/ 44 w 51"/>
                <a:gd name="T11" fmla="*/ 2 h 53"/>
                <a:gd name="T12" fmla="*/ 35 w 51"/>
                <a:gd name="T13" fmla="*/ 2 h 53"/>
                <a:gd name="T14" fmla="*/ 26 w 51"/>
                <a:gd name="T15" fmla="*/ 2 h 53"/>
                <a:gd name="T16" fmla="*/ 26 w 51"/>
                <a:gd name="T17" fmla="*/ 2 h 53"/>
                <a:gd name="T18" fmla="*/ 16 w 51"/>
                <a:gd name="T19" fmla="*/ 2 h 53"/>
                <a:gd name="T20" fmla="*/ 9 w 51"/>
                <a:gd name="T21" fmla="*/ 2 h 53"/>
                <a:gd name="T22" fmla="*/ 6 w 51"/>
                <a:gd name="T23" fmla="*/ 2 h 53"/>
                <a:gd name="T24" fmla="*/ 3 w 51"/>
                <a:gd name="T25" fmla="*/ 2 h 53"/>
                <a:gd name="T26" fmla="*/ 2 w 51"/>
                <a:gd name="T27" fmla="*/ 1 h 53"/>
                <a:gd name="T28" fmla="*/ 0 w 51"/>
                <a:gd name="T29" fmla="*/ 1 h 53"/>
                <a:gd name="T30" fmla="*/ 0 w 51"/>
                <a:gd name="T31" fmla="*/ 1 h 53"/>
                <a:gd name="T32" fmla="*/ 2 w 51"/>
                <a:gd name="T33" fmla="*/ 1 h 53"/>
                <a:gd name="T34" fmla="*/ 3 w 51"/>
                <a:gd name="T35" fmla="*/ 1 h 53"/>
                <a:gd name="T36" fmla="*/ 6 w 51"/>
                <a:gd name="T37" fmla="*/ 1 h 53"/>
                <a:gd name="T38" fmla="*/ 9 w 51"/>
                <a:gd name="T39" fmla="*/ 1 h 53"/>
                <a:gd name="T40" fmla="*/ 16 w 51"/>
                <a:gd name="T41" fmla="*/ 1 h 53"/>
                <a:gd name="T42" fmla="*/ 26 w 51"/>
                <a:gd name="T43" fmla="*/ 0 h 53"/>
                <a:gd name="T44" fmla="*/ 26 w 51"/>
                <a:gd name="T45" fmla="*/ 0 h 53"/>
                <a:gd name="T46" fmla="*/ 35 w 51"/>
                <a:gd name="T47" fmla="*/ 1 h 53"/>
                <a:gd name="T48" fmla="*/ 44 w 51"/>
                <a:gd name="T49" fmla="*/ 1 h 53"/>
                <a:gd name="T50" fmla="*/ 47 w 51"/>
                <a:gd name="T51" fmla="*/ 1 h 53"/>
                <a:gd name="T52" fmla="*/ 49 w 51"/>
                <a:gd name="T53" fmla="*/ 1 h 53"/>
                <a:gd name="T54" fmla="*/ 51 w 51"/>
                <a:gd name="T55" fmla="*/ 1 h 53"/>
                <a:gd name="T56" fmla="*/ 51 w 51"/>
                <a:gd name="T57" fmla="*/ 1 h 53"/>
                <a:gd name="T58" fmla="*/ 51 w 51"/>
                <a:gd name="T59" fmla="*/ 1 h 5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1"/>
                <a:gd name="T91" fmla="*/ 0 h 53"/>
                <a:gd name="T92" fmla="*/ 51 w 51"/>
                <a:gd name="T93" fmla="*/ 53 h 5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1" h="53">
                  <a:moveTo>
                    <a:pt x="51" y="26"/>
                  </a:moveTo>
                  <a:lnTo>
                    <a:pt x="51" y="26"/>
                  </a:lnTo>
                  <a:lnTo>
                    <a:pt x="51" y="32"/>
                  </a:lnTo>
                  <a:lnTo>
                    <a:pt x="49" y="37"/>
                  </a:lnTo>
                  <a:lnTo>
                    <a:pt x="47" y="41"/>
                  </a:lnTo>
                  <a:lnTo>
                    <a:pt x="44" y="45"/>
                  </a:lnTo>
                  <a:lnTo>
                    <a:pt x="35" y="51"/>
                  </a:lnTo>
                  <a:lnTo>
                    <a:pt x="26" y="53"/>
                  </a:lnTo>
                  <a:lnTo>
                    <a:pt x="16" y="51"/>
                  </a:lnTo>
                  <a:lnTo>
                    <a:pt x="9" y="45"/>
                  </a:lnTo>
                  <a:lnTo>
                    <a:pt x="6" y="41"/>
                  </a:lnTo>
                  <a:lnTo>
                    <a:pt x="3" y="37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44" y="8"/>
                  </a:lnTo>
                  <a:lnTo>
                    <a:pt x="47" y="12"/>
                  </a:lnTo>
                  <a:lnTo>
                    <a:pt x="49" y="16"/>
                  </a:lnTo>
                  <a:lnTo>
                    <a:pt x="51" y="22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17"/>
            <p:cNvSpPr>
              <a:spLocks/>
            </p:cNvSpPr>
            <p:nvPr/>
          </p:nvSpPr>
          <p:spPr bwMode="auto">
            <a:xfrm>
              <a:off x="2754" y="2323"/>
              <a:ext cx="24" cy="16"/>
            </a:xfrm>
            <a:custGeom>
              <a:avLst/>
              <a:gdLst>
                <a:gd name="T0" fmla="*/ 24 w 24"/>
                <a:gd name="T1" fmla="*/ 1 h 32"/>
                <a:gd name="T2" fmla="*/ 24 w 24"/>
                <a:gd name="T3" fmla="*/ 1 h 32"/>
                <a:gd name="T4" fmla="*/ 22 w 24"/>
                <a:gd name="T5" fmla="*/ 1 h 32"/>
                <a:gd name="T6" fmla="*/ 19 w 24"/>
                <a:gd name="T7" fmla="*/ 1 h 32"/>
                <a:gd name="T8" fmla="*/ 17 w 24"/>
                <a:gd name="T9" fmla="*/ 1 h 32"/>
                <a:gd name="T10" fmla="*/ 11 w 24"/>
                <a:gd name="T11" fmla="*/ 1 h 32"/>
                <a:gd name="T12" fmla="*/ 11 w 24"/>
                <a:gd name="T13" fmla="*/ 1 h 32"/>
                <a:gd name="T14" fmla="*/ 7 w 24"/>
                <a:gd name="T15" fmla="*/ 1 h 32"/>
                <a:gd name="T16" fmla="*/ 4 w 24"/>
                <a:gd name="T17" fmla="*/ 1 h 32"/>
                <a:gd name="T18" fmla="*/ 1 w 24"/>
                <a:gd name="T19" fmla="*/ 1 h 32"/>
                <a:gd name="T20" fmla="*/ 0 w 24"/>
                <a:gd name="T21" fmla="*/ 1 h 32"/>
                <a:gd name="T22" fmla="*/ 0 w 24"/>
                <a:gd name="T23" fmla="*/ 1 h 32"/>
                <a:gd name="T24" fmla="*/ 1 w 24"/>
                <a:gd name="T25" fmla="*/ 1 h 32"/>
                <a:gd name="T26" fmla="*/ 4 w 24"/>
                <a:gd name="T27" fmla="*/ 1 h 32"/>
                <a:gd name="T28" fmla="*/ 7 w 24"/>
                <a:gd name="T29" fmla="*/ 1 h 32"/>
                <a:gd name="T30" fmla="*/ 11 w 24"/>
                <a:gd name="T31" fmla="*/ 0 h 32"/>
                <a:gd name="T32" fmla="*/ 11 w 24"/>
                <a:gd name="T33" fmla="*/ 0 h 32"/>
                <a:gd name="T34" fmla="*/ 17 w 24"/>
                <a:gd name="T35" fmla="*/ 1 h 32"/>
                <a:gd name="T36" fmla="*/ 19 w 24"/>
                <a:gd name="T37" fmla="*/ 1 h 32"/>
                <a:gd name="T38" fmla="*/ 22 w 24"/>
                <a:gd name="T39" fmla="*/ 1 h 32"/>
                <a:gd name="T40" fmla="*/ 24 w 24"/>
                <a:gd name="T41" fmla="*/ 1 h 32"/>
                <a:gd name="T42" fmla="*/ 24 w 24"/>
                <a:gd name="T43" fmla="*/ 1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32"/>
                <a:gd name="T68" fmla="*/ 24 w 24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32">
                  <a:moveTo>
                    <a:pt x="24" y="16"/>
                  </a:moveTo>
                  <a:lnTo>
                    <a:pt x="24" y="16"/>
                  </a:lnTo>
                  <a:lnTo>
                    <a:pt x="22" y="22"/>
                  </a:lnTo>
                  <a:lnTo>
                    <a:pt x="19" y="26"/>
                  </a:lnTo>
                  <a:lnTo>
                    <a:pt x="17" y="30"/>
                  </a:lnTo>
                  <a:lnTo>
                    <a:pt x="11" y="32"/>
                  </a:lnTo>
                  <a:lnTo>
                    <a:pt x="7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22" y="10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oup 11"/>
          <p:cNvGrpSpPr>
            <a:grpSpLocks noChangeAspect="1"/>
          </p:cNvGrpSpPr>
          <p:nvPr/>
        </p:nvGrpSpPr>
        <p:grpSpPr bwMode="auto">
          <a:xfrm>
            <a:off x="4193473" y="914400"/>
            <a:ext cx="533138" cy="395527"/>
            <a:chOff x="2643" y="1893"/>
            <a:chExt cx="810" cy="601"/>
          </a:xfrm>
        </p:grpSpPr>
        <p:sp>
          <p:nvSpPr>
            <p:cNvPr id="34" name="Freeform 12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DF14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13"/>
            <p:cNvSpPr>
              <a:spLocks/>
            </p:cNvSpPr>
            <p:nvPr/>
          </p:nvSpPr>
          <p:spPr bwMode="auto">
            <a:xfrm>
              <a:off x="2643" y="1893"/>
              <a:ext cx="810" cy="601"/>
            </a:xfrm>
            <a:custGeom>
              <a:avLst/>
              <a:gdLst>
                <a:gd name="T0" fmla="*/ 779 w 810"/>
                <a:gd name="T1" fmla="*/ 1 h 1202"/>
                <a:gd name="T2" fmla="*/ 747 w 810"/>
                <a:gd name="T3" fmla="*/ 1 h 1202"/>
                <a:gd name="T4" fmla="*/ 691 w 810"/>
                <a:gd name="T5" fmla="*/ 1 h 1202"/>
                <a:gd name="T6" fmla="*/ 667 w 810"/>
                <a:gd name="T7" fmla="*/ 1 h 1202"/>
                <a:gd name="T8" fmla="*/ 625 w 810"/>
                <a:gd name="T9" fmla="*/ 1 h 1202"/>
                <a:gd name="T10" fmla="*/ 591 w 810"/>
                <a:gd name="T11" fmla="*/ 2 h 1202"/>
                <a:gd name="T12" fmla="*/ 574 w 810"/>
                <a:gd name="T13" fmla="*/ 3 h 1202"/>
                <a:gd name="T14" fmla="*/ 538 w 810"/>
                <a:gd name="T15" fmla="*/ 5 h 1202"/>
                <a:gd name="T16" fmla="*/ 518 w 810"/>
                <a:gd name="T17" fmla="*/ 5 h 1202"/>
                <a:gd name="T18" fmla="*/ 470 w 810"/>
                <a:gd name="T19" fmla="*/ 9 h 1202"/>
                <a:gd name="T20" fmla="*/ 406 w 810"/>
                <a:gd name="T21" fmla="*/ 13 h 1202"/>
                <a:gd name="T22" fmla="*/ 279 w 810"/>
                <a:gd name="T23" fmla="*/ 21 h 1202"/>
                <a:gd name="T24" fmla="*/ 233 w 810"/>
                <a:gd name="T25" fmla="*/ 24 h 1202"/>
                <a:gd name="T26" fmla="*/ 209 w 810"/>
                <a:gd name="T27" fmla="*/ 26 h 1202"/>
                <a:gd name="T28" fmla="*/ 195 w 810"/>
                <a:gd name="T29" fmla="*/ 24 h 1202"/>
                <a:gd name="T30" fmla="*/ 181 w 810"/>
                <a:gd name="T31" fmla="*/ 23 h 1202"/>
                <a:gd name="T32" fmla="*/ 171 w 810"/>
                <a:gd name="T33" fmla="*/ 22 h 1202"/>
                <a:gd name="T34" fmla="*/ 160 w 810"/>
                <a:gd name="T35" fmla="*/ 21 h 1202"/>
                <a:gd name="T36" fmla="*/ 153 w 810"/>
                <a:gd name="T37" fmla="*/ 21 h 1202"/>
                <a:gd name="T38" fmla="*/ 137 w 810"/>
                <a:gd name="T39" fmla="*/ 21 h 1202"/>
                <a:gd name="T40" fmla="*/ 128 w 810"/>
                <a:gd name="T41" fmla="*/ 21 h 1202"/>
                <a:gd name="T42" fmla="*/ 107 w 810"/>
                <a:gd name="T43" fmla="*/ 21 h 1202"/>
                <a:gd name="T44" fmla="*/ 85 w 810"/>
                <a:gd name="T45" fmla="*/ 21 h 1202"/>
                <a:gd name="T46" fmla="*/ 66 w 810"/>
                <a:gd name="T47" fmla="*/ 21 h 1202"/>
                <a:gd name="T48" fmla="*/ 45 w 810"/>
                <a:gd name="T49" fmla="*/ 22 h 1202"/>
                <a:gd name="T50" fmla="*/ 25 w 810"/>
                <a:gd name="T51" fmla="*/ 23 h 1202"/>
                <a:gd name="T52" fmla="*/ 11 w 810"/>
                <a:gd name="T53" fmla="*/ 23 h 1202"/>
                <a:gd name="T54" fmla="*/ 3 w 810"/>
                <a:gd name="T55" fmla="*/ 24 h 1202"/>
                <a:gd name="T56" fmla="*/ 0 w 810"/>
                <a:gd name="T57" fmla="*/ 25 h 1202"/>
                <a:gd name="T58" fmla="*/ 0 w 810"/>
                <a:gd name="T59" fmla="*/ 25 h 1202"/>
                <a:gd name="T60" fmla="*/ 8 w 810"/>
                <a:gd name="T61" fmla="*/ 27 h 1202"/>
                <a:gd name="T62" fmla="*/ 17 w 810"/>
                <a:gd name="T63" fmla="*/ 29 h 1202"/>
                <a:gd name="T64" fmla="*/ 19 w 810"/>
                <a:gd name="T65" fmla="*/ 29 h 1202"/>
                <a:gd name="T66" fmla="*/ 34 w 810"/>
                <a:gd name="T67" fmla="*/ 31 h 1202"/>
                <a:gd name="T68" fmla="*/ 46 w 810"/>
                <a:gd name="T69" fmla="*/ 34 h 1202"/>
                <a:gd name="T70" fmla="*/ 66 w 810"/>
                <a:gd name="T71" fmla="*/ 36 h 1202"/>
                <a:gd name="T72" fmla="*/ 71 w 810"/>
                <a:gd name="T73" fmla="*/ 36 h 1202"/>
                <a:gd name="T74" fmla="*/ 93 w 810"/>
                <a:gd name="T75" fmla="*/ 37 h 1202"/>
                <a:gd name="T76" fmla="*/ 114 w 810"/>
                <a:gd name="T77" fmla="*/ 38 h 1202"/>
                <a:gd name="T78" fmla="*/ 125 w 810"/>
                <a:gd name="T79" fmla="*/ 38 h 1202"/>
                <a:gd name="T80" fmla="*/ 153 w 810"/>
                <a:gd name="T81" fmla="*/ 38 h 1202"/>
                <a:gd name="T82" fmla="*/ 168 w 810"/>
                <a:gd name="T83" fmla="*/ 38 h 1202"/>
                <a:gd name="T84" fmla="*/ 205 w 810"/>
                <a:gd name="T85" fmla="*/ 38 h 1202"/>
                <a:gd name="T86" fmla="*/ 237 w 810"/>
                <a:gd name="T87" fmla="*/ 37 h 1202"/>
                <a:gd name="T88" fmla="*/ 265 w 810"/>
                <a:gd name="T89" fmla="*/ 36 h 1202"/>
                <a:gd name="T90" fmla="*/ 288 w 810"/>
                <a:gd name="T91" fmla="*/ 34 h 1202"/>
                <a:gd name="T92" fmla="*/ 306 w 810"/>
                <a:gd name="T93" fmla="*/ 33 h 1202"/>
                <a:gd name="T94" fmla="*/ 359 w 810"/>
                <a:gd name="T95" fmla="*/ 28 h 1202"/>
                <a:gd name="T96" fmla="*/ 475 w 810"/>
                <a:gd name="T97" fmla="*/ 20 h 1202"/>
                <a:gd name="T98" fmla="*/ 535 w 810"/>
                <a:gd name="T99" fmla="*/ 17 h 1202"/>
                <a:gd name="T100" fmla="*/ 664 w 810"/>
                <a:gd name="T101" fmla="*/ 9 h 1202"/>
                <a:gd name="T102" fmla="*/ 803 w 810"/>
                <a:gd name="T103" fmla="*/ 2 h 1202"/>
                <a:gd name="T104" fmla="*/ 793 w 810"/>
                <a:gd name="T105" fmla="*/ 0 h 12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10"/>
                <a:gd name="T160" fmla="*/ 0 h 1202"/>
                <a:gd name="T161" fmla="*/ 810 w 810"/>
                <a:gd name="T162" fmla="*/ 1202 h 120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10" h="1202">
                  <a:moveTo>
                    <a:pt x="793" y="0"/>
                  </a:moveTo>
                  <a:lnTo>
                    <a:pt x="779" y="2"/>
                  </a:lnTo>
                  <a:lnTo>
                    <a:pt x="747" y="6"/>
                  </a:lnTo>
                  <a:lnTo>
                    <a:pt x="717" y="12"/>
                  </a:lnTo>
                  <a:lnTo>
                    <a:pt x="691" y="18"/>
                  </a:lnTo>
                  <a:lnTo>
                    <a:pt x="667" y="28"/>
                  </a:lnTo>
                  <a:lnTo>
                    <a:pt x="644" y="38"/>
                  </a:lnTo>
                  <a:lnTo>
                    <a:pt x="625" y="52"/>
                  </a:lnTo>
                  <a:lnTo>
                    <a:pt x="607" y="66"/>
                  </a:lnTo>
                  <a:lnTo>
                    <a:pt x="591" y="81"/>
                  </a:lnTo>
                  <a:lnTo>
                    <a:pt x="574" y="103"/>
                  </a:lnTo>
                  <a:lnTo>
                    <a:pt x="556" y="129"/>
                  </a:lnTo>
                  <a:lnTo>
                    <a:pt x="538" y="157"/>
                  </a:lnTo>
                  <a:lnTo>
                    <a:pt x="518" y="191"/>
                  </a:lnTo>
                  <a:lnTo>
                    <a:pt x="497" y="232"/>
                  </a:lnTo>
                  <a:lnTo>
                    <a:pt x="470" y="284"/>
                  </a:lnTo>
                  <a:lnTo>
                    <a:pt x="406" y="417"/>
                  </a:lnTo>
                  <a:lnTo>
                    <a:pt x="348" y="542"/>
                  </a:lnTo>
                  <a:lnTo>
                    <a:pt x="279" y="693"/>
                  </a:lnTo>
                  <a:lnTo>
                    <a:pt x="233" y="795"/>
                  </a:lnTo>
                  <a:lnTo>
                    <a:pt x="209" y="842"/>
                  </a:lnTo>
                  <a:lnTo>
                    <a:pt x="203" y="825"/>
                  </a:lnTo>
                  <a:lnTo>
                    <a:pt x="195" y="795"/>
                  </a:lnTo>
                  <a:lnTo>
                    <a:pt x="181" y="741"/>
                  </a:lnTo>
                  <a:lnTo>
                    <a:pt x="171" y="709"/>
                  </a:lnTo>
                  <a:lnTo>
                    <a:pt x="166" y="697"/>
                  </a:lnTo>
                  <a:lnTo>
                    <a:pt x="160" y="689"/>
                  </a:lnTo>
                  <a:lnTo>
                    <a:pt x="153" y="681"/>
                  </a:lnTo>
                  <a:lnTo>
                    <a:pt x="146" y="677"/>
                  </a:lnTo>
                  <a:lnTo>
                    <a:pt x="137" y="674"/>
                  </a:lnTo>
                  <a:lnTo>
                    <a:pt x="128" y="672"/>
                  </a:lnTo>
                  <a:lnTo>
                    <a:pt x="118" y="674"/>
                  </a:lnTo>
                  <a:lnTo>
                    <a:pt x="107" y="676"/>
                  </a:lnTo>
                  <a:lnTo>
                    <a:pt x="97" y="677"/>
                  </a:lnTo>
                  <a:lnTo>
                    <a:pt x="85" y="683"/>
                  </a:lnTo>
                  <a:lnTo>
                    <a:pt x="76" y="689"/>
                  </a:lnTo>
                  <a:lnTo>
                    <a:pt x="66" y="695"/>
                  </a:lnTo>
                  <a:lnTo>
                    <a:pt x="45" y="715"/>
                  </a:lnTo>
                  <a:lnTo>
                    <a:pt x="34" y="725"/>
                  </a:lnTo>
                  <a:lnTo>
                    <a:pt x="25" y="737"/>
                  </a:lnTo>
                  <a:lnTo>
                    <a:pt x="17" y="751"/>
                  </a:lnTo>
                  <a:lnTo>
                    <a:pt x="11" y="763"/>
                  </a:lnTo>
                  <a:lnTo>
                    <a:pt x="5" y="777"/>
                  </a:lnTo>
                  <a:lnTo>
                    <a:pt x="3" y="791"/>
                  </a:lnTo>
                  <a:lnTo>
                    <a:pt x="0" y="805"/>
                  </a:lnTo>
                  <a:lnTo>
                    <a:pt x="0" y="819"/>
                  </a:lnTo>
                  <a:lnTo>
                    <a:pt x="0" y="830"/>
                  </a:lnTo>
                  <a:lnTo>
                    <a:pt x="3" y="850"/>
                  </a:lnTo>
                  <a:lnTo>
                    <a:pt x="8" y="884"/>
                  </a:lnTo>
                  <a:lnTo>
                    <a:pt x="17" y="934"/>
                  </a:lnTo>
                  <a:lnTo>
                    <a:pt x="19" y="948"/>
                  </a:lnTo>
                  <a:lnTo>
                    <a:pt x="19" y="946"/>
                  </a:lnTo>
                  <a:lnTo>
                    <a:pt x="34" y="1015"/>
                  </a:lnTo>
                  <a:lnTo>
                    <a:pt x="46" y="1067"/>
                  </a:lnTo>
                  <a:lnTo>
                    <a:pt x="59" y="1107"/>
                  </a:lnTo>
                  <a:lnTo>
                    <a:pt x="66" y="1125"/>
                  </a:lnTo>
                  <a:lnTo>
                    <a:pt x="71" y="1138"/>
                  </a:lnTo>
                  <a:lnTo>
                    <a:pt x="81" y="1156"/>
                  </a:lnTo>
                  <a:lnTo>
                    <a:pt x="93" y="1168"/>
                  </a:lnTo>
                  <a:lnTo>
                    <a:pt x="102" y="1180"/>
                  </a:lnTo>
                  <a:lnTo>
                    <a:pt x="114" y="1188"/>
                  </a:lnTo>
                  <a:lnTo>
                    <a:pt x="125" y="1194"/>
                  </a:lnTo>
                  <a:lnTo>
                    <a:pt x="139" y="1200"/>
                  </a:lnTo>
                  <a:lnTo>
                    <a:pt x="153" y="1202"/>
                  </a:lnTo>
                  <a:lnTo>
                    <a:pt x="168" y="1202"/>
                  </a:lnTo>
                  <a:lnTo>
                    <a:pt x="187" y="1202"/>
                  </a:lnTo>
                  <a:lnTo>
                    <a:pt x="205" y="1196"/>
                  </a:lnTo>
                  <a:lnTo>
                    <a:pt x="222" y="1186"/>
                  </a:lnTo>
                  <a:lnTo>
                    <a:pt x="237" y="1174"/>
                  </a:lnTo>
                  <a:lnTo>
                    <a:pt x="251" y="1156"/>
                  </a:lnTo>
                  <a:lnTo>
                    <a:pt x="265" y="1136"/>
                  </a:lnTo>
                  <a:lnTo>
                    <a:pt x="276" y="1113"/>
                  </a:lnTo>
                  <a:lnTo>
                    <a:pt x="288" y="1087"/>
                  </a:lnTo>
                  <a:lnTo>
                    <a:pt x="306" y="1035"/>
                  </a:lnTo>
                  <a:lnTo>
                    <a:pt x="359" y="910"/>
                  </a:lnTo>
                  <a:lnTo>
                    <a:pt x="416" y="785"/>
                  </a:lnTo>
                  <a:lnTo>
                    <a:pt x="475" y="662"/>
                  </a:lnTo>
                  <a:lnTo>
                    <a:pt x="535" y="540"/>
                  </a:lnTo>
                  <a:lnTo>
                    <a:pt x="598" y="421"/>
                  </a:lnTo>
                  <a:lnTo>
                    <a:pt x="664" y="304"/>
                  </a:lnTo>
                  <a:lnTo>
                    <a:pt x="733" y="189"/>
                  </a:lnTo>
                  <a:lnTo>
                    <a:pt x="803" y="75"/>
                  </a:lnTo>
                  <a:lnTo>
                    <a:pt x="810" y="62"/>
                  </a:lnTo>
                  <a:lnTo>
                    <a:pt x="79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14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BE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7" name="Freeform 15"/>
            <p:cNvSpPr>
              <a:spLocks/>
            </p:cNvSpPr>
            <p:nvPr/>
          </p:nvSpPr>
          <p:spPr bwMode="auto">
            <a:xfrm>
              <a:off x="2681" y="1923"/>
              <a:ext cx="723" cy="544"/>
            </a:xfrm>
            <a:custGeom>
              <a:avLst/>
              <a:gdLst>
                <a:gd name="T0" fmla="*/ 466 w 723"/>
                <a:gd name="T1" fmla="*/ 14 h 1088"/>
                <a:gd name="T2" fmla="*/ 345 w 723"/>
                <a:gd name="T3" fmla="*/ 21 h 1088"/>
                <a:gd name="T4" fmla="*/ 234 w 723"/>
                <a:gd name="T5" fmla="*/ 29 h 1088"/>
                <a:gd name="T6" fmla="*/ 215 w 723"/>
                <a:gd name="T7" fmla="*/ 31 h 1088"/>
                <a:gd name="T8" fmla="*/ 206 w 723"/>
                <a:gd name="T9" fmla="*/ 31 h 1088"/>
                <a:gd name="T10" fmla="*/ 189 w 723"/>
                <a:gd name="T11" fmla="*/ 33 h 1088"/>
                <a:gd name="T12" fmla="*/ 167 w 723"/>
                <a:gd name="T13" fmla="*/ 34 h 1088"/>
                <a:gd name="T14" fmla="*/ 143 w 723"/>
                <a:gd name="T15" fmla="*/ 34 h 1088"/>
                <a:gd name="T16" fmla="*/ 130 w 723"/>
                <a:gd name="T17" fmla="*/ 34 h 1088"/>
                <a:gd name="T18" fmla="*/ 108 w 723"/>
                <a:gd name="T19" fmla="*/ 34 h 1088"/>
                <a:gd name="T20" fmla="*/ 91 w 723"/>
                <a:gd name="T21" fmla="*/ 34 h 1088"/>
                <a:gd name="T22" fmla="*/ 85 w 723"/>
                <a:gd name="T23" fmla="*/ 34 h 1088"/>
                <a:gd name="T24" fmla="*/ 71 w 723"/>
                <a:gd name="T25" fmla="*/ 34 h 1088"/>
                <a:gd name="T26" fmla="*/ 66 w 723"/>
                <a:gd name="T27" fmla="*/ 33 h 1088"/>
                <a:gd name="T28" fmla="*/ 45 w 723"/>
                <a:gd name="T29" fmla="*/ 30 h 1088"/>
                <a:gd name="T30" fmla="*/ 32 w 723"/>
                <a:gd name="T31" fmla="*/ 29 h 1088"/>
                <a:gd name="T32" fmla="*/ 18 w 723"/>
                <a:gd name="T33" fmla="*/ 27 h 1088"/>
                <a:gd name="T34" fmla="*/ 17 w 723"/>
                <a:gd name="T35" fmla="*/ 26 h 1088"/>
                <a:gd name="T36" fmla="*/ 8 w 723"/>
                <a:gd name="T37" fmla="*/ 25 h 1088"/>
                <a:gd name="T38" fmla="*/ 1 w 723"/>
                <a:gd name="T39" fmla="*/ 23 h 1088"/>
                <a:gd name="T40" fmla="*/ 0 w 723"/>
                <a:gd name="T41" fmla="*/ 23 h 1088"/>
                <a:gd name="T42" fmla="*/ 1 w 723"/>
                <a:gd name="T43" fmla="*/ 23 h 1088"/>
                <a:gd name="T44" fmla="*/ 17 w 723"/>
                <a:gd name="T45" fmla="*/ 22 h 1088"/>
                <a:gd name="T46" fmla="*/ 29 w 723"/>
                <a:gd name="T47" fmla="*/ 21 h 1088"/>
                <a:gd name="T48" fmla="*/ 60 w 723"/>
                <a:gd name="T49" fmla="*/ 21 h 1088"/>
                <a:gd name="T50" fmla="*/ 90 w 723"/>
                <a:gd name="T51" fmla="*/ 20 h 1088"/>
                <a:gd name="T52" fmla="*/ 94 w 723"/>
                <a:gd name="T53" fmla="*/ 20 h 1088"/>
                <a:gd name="T54" fmla="*/ 95 w 723"/>
                <a:gd name="T55" fmla="*/ 20 h 1088"/>
                <a:gd name="T56" fmla="*/ 108 w 723"/>
                <a:gd name="T57" fmla="*/ 21 h 1088"/>
                <a:gd name="T58" fmla="*/ 121 w 723"/>
                <a:gd name="T59" fmla="*/ 23 h 1088"/>
                <a:gd name="T60" fmla="*/ 132 w 723"/>
                <a:gd name="T61" fmla="*/ 24 h 1088"/>
                <a:gd name="T62" fmla="*/ 143 w 723"/>
                <a:gd name="T63" fmla="*/ 25 h 1088"/>
                <a:gd name="T64" fmla="*/ 156 w 723"/>
                <a:gd name="T65" fmla="*/ 26 h 1088"/>
                <a:gd name="T66" fmla="*/ 171 w 723"/>
                <a:gd name="T67" fmla="*/ 26 h 1088"/>
                <a:gd name="T68" fmla="*/ 175 w 723"/>
                <a:gd name="T69" fmla="*/ 26 h 1088"/>
                <a:gd name="T70" fmla="*/ 188 w 723"/>
                <a:gd name="T71" fmla="*/ 26 h 1088"/>
                <a:gd name="T72" fmla="*/ 209 w 723"/>
                <a:gd name="T73" fmla="*/ 25 h 1088"/>
                <a:gd name="T74" fmla="*/ 247 w 723"/>
                <a:gd name="T75" fmla="*/ 22 h 1088"/>
                <a:gd name="T76" fmla="*/ 275 w 723"/>
                <a:gd name="T77" fmla="*/ 20 h 1088"/>
                <a:gd name="T78" fmla="*/ 400 w 723"/>
                <a:gd name="T79" fmla="*/ 12 h 1088"/>
                <a:gd name="T80" fmla="*/ 465 w 723"/>
                <a:gd name="T81" fmla="*/ 8 h 1088"/>
                <a:gd name="T82" fmla="*/ 511 w 723"/>
                <a:gd name="T83" fmla="*/ 5 h 1088"/>
                <a:gd name="T84" fmla="*/ 529 w 723"/>
                <a:gd name="T85" fmla="*/ 4 h 1088"/>
                <a:gd name="T86" fmla="*/ 562 w 723"/>
                <a:gd name="T87" fmla="*/ 2 h 1088"/>
                <a:gd name="T88" fmla="*/ 577 w 723"/>
                <a:gd name="T89" fmla="*/ 1 h 1088"/>
                <a:gd name="T90" fmla="*/ 605 w 723"/>
                <a:gd name="T91" fmla="*/ 1 h 1088"/>
                <a:gd name="T92" fmla="*/ 640 w 723"/>
                <a:gd name="T93" fmla="*/ 1 h 1088"/>
                <a:gd name="T94" fmla="*/ 658 w 723"/>
                <a:gd name="T95" fmla="*/ 1 h 1088"/>
                <a:gd name="T96" fmla="*/ 699 w 723"/>
                <a:gd name="T97" fmla="*/ 1 h 1088"/>
                <a:gd name="T98" fmla="*/ 723 w 723"/>
                <a:gd name="T99" fmla="*/ 0 h 1088"/>
                <a:gd name="T100" fmla="*/ 591 w 723"/>
                <a:gd name="T101" fmla="*/ 6 h 1088"/>
                <a:gd name="T102" fmla="*/ 466 w 723"/>
                <a:gd name="T103" fmla="*/ 14 h 10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23"/>
                <a:gd name="T157" fmla="*/ 0 h 1088"/>
                <a:gd name="T158" fmla="*/ 723 w 723"/>
                <a:gd name="T159" fmla="*/ 1088 h 10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23" h="1088">
                  <a:moveTo>
                    <a:pt x="466" y="449"/>
                  </a:moveTo>
                  <a:lnTo>
                    <a:pt x="466" y="449"/>
                  </a:lnTo>
                  <a:lnTo>
                    <a:pt x="404" y="572"/>
                  </a:lnTo>
                  <a:lnTo>
                    <a:pt x="345" y="695"/>
                  </a:lnTo>
                  <a:lnTo>
                    <a:pt x="289" y="820"/>
                  </a:lnTo>
                  <a:lnTo>
                    <a:pt x="234" y="947"/>
                  </a:lnTo>
                  <a:lnTo>
                    <a:pt x="215" y="1001"/>
                  </a:lnTo>
                  <a:lnTo>
                    <a:pt x="206" y="1023"/>
                  </a:lnTo>
                  <a:lnTo>
                    <a:pt x="198" y="1041"/>
                  </a:lnTo>
                  <a:lnTo>
                    <a:pt x="189" y="1055"/>
                  </a:lnTo>
                  <a:lnTo>
                    <a:pt x="178" y="1067"/>
                  </a:lnTo>
                  <a:lnTo>
                    <a:pt x="167" y="1076"/>
                  </a:lnTo>
                  <a:lnTo>
                    <a:pt x="156" y="1082"/>
                  </a:lnTo>
                  <a:lnTo>
                    <a:pt x="143" y="1086"/>
                  </a:lnTo>
                  <a:lnTo>
                    <a:pt x="130" y="1088"/>
                  </a:lnTo>
                  <a:lnTo>
                    <a:pt x="119" y="1088"/>
                  </a:lnTo>
                  <a:lnTo>
                    <a:pt x="108" y="1086"/>
                  </a:lnTo>
                  <a:lnTo>
                    <a:pt x="99" y="1082"/>
                  </a:lnTo>
                  <a:lnTo>
                    <a:pt x="91" y="1078"/>
                  </a:lnTo>
                  <a:lnTo>
                    <a:pt x="85" y="1074"/>
                  </a:lnTo>
                  <a:lnTo>
                    <a:pt x="78" y="1067"/>
                  </a:lnTo>
                  <a:lnTo>
                    <a:pt x="71" y="1057"/>
                  </a:lnTo>
                  <a:lnTo>
                    <a:pt x="66" y="1047"/>
                  </a:lnTo>
                  <a:lnTo>
                    <a:pt x="55" y="1021"/>
                  </a:lnTo>
                  <a:lnTo>
                    <a:pt x="45" y="987"/>
                  </a:lnTo>
                  <a:lnTo>
                    <a:pt x="32" y="939"/>
                  </a:lnTo>
                  <a:lnTo>
                    <a:pt x="19" y="872"/>
                  </a:lnTo>
                  <a:lnTo>
                    <a:pt x="18" y="870"/>
                  </a:lnTo>
                  <a:lnTo>
                    <a:pt x="17" y="862"/>
                  </a:lnTo>
                  <a:lnTo>
                    <a:pt x="17" y="860"/>
                  </a:lnTo>
                  <a:lnTo>
                    <a:pt x="8" y="814"/>
                  </a:lnTo>
                  <a:lnTo>
                    <a:pt x="3" y="782"/>
                  </a:lnTo>
                  <a:lnTo>
                    <a:pt x="1" y="767"/>
                  </a:lnTo>
                  <a:lnTo>
                    <a:pt x="0" y="759"/>
                  </a:lnTo>
                  <a:lnTo>
                    <a:pt x="1" y="751"/>
                  </a:lnTo>
                  <a:lnTo>
                    <a:pt x="1" y="743"/>
                  </a:lnTo>
                  <a:lnTo>
                    <a:pt x="7" y="729"/>
                  </a:lnTo>
                  <a:lnTo>
                    <a:pt x="17" y="713"/>
                  </a:lnTo>
                  <a:lnTo>
                    <a:pt x="29" y="699"/>
                  </a:lnTo>
                  <a:lnTo>
                    <a:pt x="45" y="685"/>
                  </a:lnTo>
                  <a:lnTo>
                    <a:pt x="60" y="675"/>
                  </a:lnTo>
                  <a:lnTo>
                    <a:pt x="76" y="669"/>
                  </a:lnTo>
                  <a:lnTo>
                    <a:pt x="90" y="667"/>
                  </a:lnTo>
                  <a:lnTo>
                    <a:pt x="94" y="667"/>
                  </a:lnTo>
                  <a:lnTo>
                    <a:pt x="95" y="669"/>
                  </a:lnTo>
                  <a:lnTo>
                    <a:pt x="99" y="675"/>
                  </a:lnTo>
                  <a:lnTo>
                    <a:pt x="108" y="701"/>
                  </a:lnTo>
                  <a:lnTo>
                    <a:pt x="121" y="753"/>
                  </a:lnTo>
                  <a:lnTo>
                    <a:pt x="132" y="792"/>
                  </a:lnTo>
                  <a:lnTo>
                    <a:pt x="137" y="808"/>
                  </a:lnTo>
                  <a:lnTo>
                    <a:pt x="143" y="822"/>
                  </a:lnTo>
                  <a:lnTo>
                    <a:pt x="149" y="832"/>
                  </a:lnTo>
                  <a:lnTo>
                    <a:pt x="156" y="840"/>
                  </a:lnTo>
                  <a:lnTo>
                    <a:pt x="163" y="846"/>
                  </a:lnTo>
                  <a:lnTo>
                    <a:pt x="171" y="846"/>
                  </a:lnTo>
                  <a:lnTo>
                    <a:pt x="175" y="846"/>
                  </a:lnTo>
                  <a:lnTo>
                    <a:pt x="181" y="844"/>
                  </a:lnTo>
                  <a:lnTo>
                    <a:pt x="188" y="836"/>
                  </a:lnTo>
                  <a:lnTo>
                    <a:pt x="196" y="824"/>
                  </a:lnTo>
                  <a:lnTo>
                    <a:pt x="209" y="802"/>
                  </a:lnTo>
                  <a:lnTo>
                    <a:pt x="226" y="768"/>
                  </a:lnTo>
                  <a:lnTo>
                    <a:pt x="247" y="723"/>
                  </a:lnTo>
                  <a:lnTo>
                    <a:pt x="275" y="663"/>
                  </a:lnTo>
                  <a:lnTo>
                    <a:pt x="342" y="512"/>
                  </a:lnTo>
                  <a:lnTo>
                    <a:pt x="400" y="389"/>
                  </a:lnTo>
                  <a:lnTo>
                    <a:pt x="465" y="256"/>
                  </a:lnTo>
                  <a:lnTo>
                    <a:pt x="490" y="204"/>
                  </a:lnTo>
                  <a:lnTo>
                    <a:pt x="511" y="164"/>
                  </a:lnTo>
                  <a:lnTo>
                    <a:pt x="529" y="135"/>
                  </a:lnTo>
                  <a:lnTo>
                    <a:pt x="546" y="107"/>
                  </a:lnTo>
                  <a:lnTo>
                    <a:pt x="562" y="83"/>
                  </a:lnTo>
                  <a:lnTo>
                    <a:pt x="577" y="63"/>
                  </a:lnTo>
                  <a:lnTo>
                    <a:pt x="590" y="51"/>
                  </a:lnTo>
                  <a:lnTo>
                    <a:pt x="605" y="39"/>
                  </a:lnTo>
                  <a:lnTo>
                    <a:pt x="622" y="29"/>
                  </a:lnTo>
                  <a:lnTo>
                    <a:pt x="640" y="19"/>
                  </a:lnTo>
                  <a:lnTo>
                    <a:pt x="658" y="13"/>
                  </a:lnTo>
                  <a:lnTo>
                    <a:pt x="678" y="8"/>
                  </a:lnTo>
                  <a:lnTo>
                    <a:pt x="699" y="4"/>
                  </a:lnTo>
                  <a:lnTo>
                    <a:pt x="723" y="0"/>
                  </a:lnTo>
                  <a:lnTo>
                    <a:pt x="656" y="109"/>
                  </a:lnTo>
                  <a:lnTo>
                    <a:pt x="591" y="220"/>
                  </a:lnTo>
                  <a:lnTo>
                    <a:pt x="528" y="333"/>
                  </a:lnTo>
                  <a:lnTo>
                    <a:pt x="466" y="449"/>
                  </a:lnTo>
                  <a:close/>
                </a:path>
              </a:pathLst>
            </a:custGeom>
            <a:solidFill>
              <a:srgbClr val="F914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8" name="Freeform 16"/>
            <p:cNvSpPr>
              <a:spLocks/>
            </p:cNvSpPr>
            <p:nvPr/>
          </p:nvSpPr>
          <p:spPr bwMode="auto">
            <a:xfrm>
              <a:off x="2724" y="2288"/>
              <a:ext cx="51" cy="27"/>
            </a:xfrm>
            <a:custGeom>
              <a:avLst/>
              <a:gdLst>
                <a:gd name="T0" fmla="*/ 51 w 51"/>
                <a:gd name="T1" fmla="*/ 1 h 53"/>
                <a:gd name="T2" fmla="*/ 51 w 51"/>
                <a:gd name="T3" fmla="*/ 1 h 53"/>
                <a:gd name="T4" fmla="*/ 51 w 51"/>
                <a:gd name="T5" fmla="*/ 1 h 53"/>
                <a:gd name="T6" fmla="*/ 49 w 51"/>
                <a:gd name="T7" fmla="*/ 2 h 53"/>
                <a:gd name="T8" fmla="*/ 47 w 51"/>
                <a:gd name="T9" fmla="*/ 2 h 53"/>
                <a:gd name="T10" fmla="*/ 44 w 51"/>
                <a:gd name="T11" fmla="*/ 2 h 53"/>
                <a:gd name="T12" fmla="*/ 35 w 51"/>
                <a:gd name="T13" fmla="*/ 2 h 53"/>
                <a:gd name="T14" fmla="*/ 26 w 51"/>
                <a:gd name="T15" fmla="*/ 2 h 53"/>
                <a:gd name="T16" fmla="*/ 26 w 51"/>
                <a:gd name="T17" fmla="*/ 2 h 53"/>
                <a:gd name="T18" fmla="*/ 16 w 51"/>
                <a:gd name="T19" fmla="*/ 2 h 53"/>
                <a:gd name="T20" fmla="*/ 9 w 51"/>
                <a:gd name="T21" fmla="*/ 2 h 53"/>
                <a:gd name="T22" fmla="*/ 6 w 51"/>
                <a:gd name="T23" fmla="*/ 2 h 53"/>
                <a:gd name="T24" fmla="*/ 3 w 51"/>
                <a:gd name="T25" fmla="*/ 2 h 53"/>
                <a:gd name="T26" fmla="*/ 2 w 51"/>
                <a:gd name="T27" fmla="*/ 1 h 53"/>
                <a:gd name="T28" fmla="*/ 0 w 51"/>
                <a:gd name="T29" fmla="*/ 1 h 53"/>
                <a:gd name="T30" fmla="*/ 0 w 51"/>
                <a:gd name="T31" fmla="*/ 1 h 53"/>
                <a:gd name="T32" fmla="*/ 2 w 51"/>
                <a:gd name="T33" fmla="*/ 1 h 53"/>
                <a:gd name="T34" fmla="*/ 3 w 51"/>
                <a:gd name="T35" fmla="*/ 1 h 53"/>
                <a:gd name="T36" fmla="*/ 6 w 51"/>
                <a:gd name="T37" fmla="*/ 1 h 53"/>
                <a:gd name="T38" fmla="*/ 9 w 51"/>
                <a:gd name="T39" fmla="*/ 1 h 53"/>
                <a:gd name="T40" fmla="*/ 16 w 51"/>
                <a:gd name="T41" fmla="*/ 1 h 53"/>
                <a:gd name="T42" fmla="*/ 26 w 51"/>
                <a:gd name="T43" fmla="*/ 0 h 53"/>
                <a:gd name="T44" fmla="*/ 26 w 51"/>
                <a:gd name="T45" fmla="*/ 0 h 53"/>
                <a:gd name="T46" fmla="*/ 35 w 51"/>
                <a:gd name="T47" fmla="*/ 1 h 53"/>
                <a:gd name="T48" fmla="*/ 44 w 51"/>
                <a:gd name="T49" fmla="*/ 1 h 53"/>
                <a:gd name="T50" fmla="*/ 47 w 51"/>
                <a:gd name="T51" fmla="*/ 1 h 53"/>
                <a:gd name="T52" fmla="*/ 49 w 51"/>
                <a:gd name="T53" fmla="*/ 1 h 53"/>
                <a:gd name="T54" fmla="*/ 51 w 51"/>
                <a:gd name="T55" fmla="*/ 1 h 53"/>
                <a:gd name="T56" fmla="*/ 51 w 51"/>
                <a:gd name="T57" fmla="*/ 1 h 53"/>
                <a:gd name="T58" fmla="*/ 51 w 51"/>
                <a:gd name="T59" fmla="*/ 1 h 5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1"/>
                <a:gd name="T91" fmla="*/ 0 h 53"/>
                <a:gd name="T92" fmla="*/ 51 w 51"/>
                <a:gd name="T93" fmla="*/ 53 h 5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1" h="53">
                  <a:moveTo>
                    <a:pt x="51" y="26"/>
                  </a:moveTo>
                  <a:lnTo>
                    <a:pt x="51" y="26"/>
                  </a:lnTo>
                  <a:lnTo>
                    <a:pt x="51" y="32"/>
                  </a:lnTo>
                  <a:lnTo>
                    <a:pt x="49" y="37"/>
                  </a:lnTo>
                  <a:lnTo>
                    <a:pt x="47" y="41"/>
                  </a:lnTo>
                  <a:lnTo>
                    <a:pt x="44" y="45"/>
                  </a:lnTo>
                  <a:lnTo>
                    <a:pt x="35" y="51"/>
                  </a:lnTo>
                  <a:lnTo>
                    <a:pt x="26" y="53"/>
                  </a:lnTo>
                  <a:lnTo>
                    <a:pt x="16" y="51"/>
                  </a:lnTo>
                  <a:lnTo>
                    <a:pt x="9" y="45"/>
                  </a:lnTo>
                  <a:lnTo>
                    <a:pt x="6" y="41"/>
                  </a:lnTo>
                  <a:lnTo>
                    <a:pt x="3" y="37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44" y="8"/>
                  </a:lnTo>
                  <a:lnTo>
                    <a:pt x="47" y="12"/>
                  </a:lnTo>
                  <a:lnTo>
                    <a:pt x="49" y="16"/>
                  </a:lnTo>
                  <a:lnTo>
                    <a:pt x="51" y="22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17"/>
            <p:cNvSpPr>
              <a:spLocks/>
            </p:cNvSpPr>
            <p:nvPr/>
          </p:nvSpPr>
          <p:spPr bwMode="auto">
            <a:xfrm>
              <a:off x="2754" y="2323"/>
              <a:ext cx="24" cy="16"/>
            </a:xfrm>
            <a:custGeom>
              <a:avLst/>
              <a:gdLst>
                <a:gd name="T0" fmla="*/ 24 w 24"/>
                <a:gd name="T1" fmla="*/ 1 h 32"/>
                <a:gd name="T2" fmla="*/ 24 w 24"/>
                <a:gd name="T3" fmla="*/ 1 h 32"/>
                <a:gd name="T4" fmla="*/ 22 w 24"/>
                <a:gd name="T5" fmla="*/ 1 h 32"/>
                <a:gd name="T6" fmla="*/ 19 w 24"/>
                <a:gd name="T7" fmla="*/ 1 h 32"/>
                <a:gd name="T8" fmla="*/ 17 w 24"/>
                <a:gd name="T9" fmla="*/ 1 h 32"/>
                <a:gd name="T10" fmla="*/ 11 w 24"/>
                <a:gd name="T11" fmla="*/ 1 h 32"/>
                <a:gd name="T12" fmla="*/ 11 w 24"/>
                <a:gd name="T13" fmla="*/ 1 h 32"/>
                <a:gd name="T14" fmla="*/ 7 w 24"/>
                <a:gd name="T15" fmla="*/ 1 h 32"/>
                <a:gd name="T16" fmla="*/ 4 w 24"/>
                <a:gd name="T17" fmla="*/ 1 h 32"/>
                <a:gd name="T18" fmla="*/ 1 w 24"/>
                <a:gd name="T19" fmla="*/ 1 h 32"/>
                <a:gd name="T20" fmla="*/ 0 w 24"/>
                <a:gd name="T21" fmla="*/ 1 h 32"/>
                <a:gd name="T22" fmla="*/ 0 w 24"/>
                <a:gd name="T23" fmla="*/ 1 h 32"/>
                <a:gd name="T24" fmla="*/ 1 w 24"/>
                <a:gd name="T25" fmla="*/ 1 h 32"/>
                <a:gd name="T26" fmla="*/ 4 w 24"/>
                <a:gd name="T27" fmla="*/ 1 h 32"/>
                <a:gd name="T28" fmla="*/ 7 w 24"/>
                <a:gd name="T29" fmla="*/ 1 h 32"/>
                <a:gd name="T30" fmla="*/ 11 w 24"/>
                <a:gd name="T31" fmla="*/ 0 h 32"/>
                <a:gd name="T32" fmla="*/ 11 w 24"/>
                <a:gd name="T33" fmla="*/ 0 h 32"/>
                <a:gd name="T34" fmla="*/ 17 w 24"/>
                <a:gd name="T35" fmla="*/ 1 h 32"/>
                <a:gd name="T36" fmla="*/ 19 w 24"/>
                <a:gd name="T37" fmla="*/ 1 h 32"/>
                <a:gd name="T38" fmla="*/ 22 w 24"/>
                <a:gd name="T39" fmla="*/ 1 h 32"/>
                <a:gd name="T40" fmla="*/ 24 w 24"/>
                <a:gd name="T41" fmla="*/ 1 h 32"/>
                <a:gd name="T42" fmla="*/ 24 w 24"/>
                <a:gd name="T43" fmla="*/ 1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32"/>
                <a:gd name="T68" fmla="*/ 24 w 24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32">
                  <a:moveTo>
                    <a:pt x="24" y="16"/>
                  </a:moveTo>
                  <a:lnTo>
                    <a:pt x="24" y="16"/>
                  </a:lnTo>
                  <a:lnTo>
                    <a:pt x="22" y="22"/>
                  </a:lnTo>
                  <a:lnTo>
                    <a:pt x="19" y="26"/>
                  </a:lnTo>
                  <a:lnTo>
                    <a:pt x="17" y="30"/>
                  </a:lnTo>
                  <a:lnTo>
                    <a:pt x="11" y="32"/>
                  </a:lnTo>
                  <a:lnTo>
                    <a:pt x="7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22" y="10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oup 11"/>
          <p:cNvGrpSpPr>
            <a:grpSpLocks noChangeAspect="1"/>
          </p:cNvGrpSpPr>
          <p:nvPr/>
        </p:nvGrpSpPr>
        <p:grpSpPr bwMode="auto">
          <a:xfrm>
            <a:off x="3657862" y="4405073"/>
            <a:ext cx="533138" cy="395527"/>
            <a:chOff x="2643" y="1893"/>
            <a:chExt cx="810" cy="601"/>
          </a:xfrm>
        </p:grpSpPr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DF14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2643" y="1893"/>
              <a:ext cx="810" cy="601"/>
            </a:xfrm>
            <a:custGeom>
              <a:avLst/>
              <a:gdLst>
                <a:gd name="T0" fmla="*/ 779 w 810"/>
                <a:gd name="T1" fmla="*/ 1 h 1202"/>
                <a:gd name="T2" fmla="*/ 747 w 810"/>
                <a:gd name="T3" fmla="*/ 1 h 1202"/>
                <a:gd name="T4" fmla="*/ 691 w 810"/>
                <a:gd name="T5" fmla="*/ 1 h 1202"/>
                <a:gd name="T6" fmla="*/ 667 w 810"/>
                <a:gd name="T7" fmla="*/ 1 h 1202"/>
                <a:gd name="T8" fmla="*/ 625 w 810"/>
                <a:gd name="T9" fmla="*/ 1 h 1202"/>
                <a:gd name="T10" fmla="*/ 591 w 810"/>
                <a:gd name="T11" fmla="*/ 2 h 1202"/>
                <a:gd name="T12" fmla="*/ 574 w 810"/>
                <a:gd name="T13" fmla="*/ 3 h 1202"/>
                <a:gd name="T14" fmla="*/ 538 w 810"/>
                <a:gd name="T15" fmla="*/ 5 h 1202"/>
                <a:gd name="T16" fmla="*/ 518 w 810"/>
                <a:gd name="T17" fmla="*/ 5 h 1202"/>
                <a:gd name="T18" fmla="*/ 470 w 810"/>
                <a:gd name="T19" fmla="*/ 9 h 1202"/>
                <a:gd name="T20" fmla="*/ 406 w 810"/>
                <a:gd name="T21" fmla="*/ 13 h 1202"/>
                <a:gd name="T22" fmla="*/ 279 w 810"/>
                <a:gd name="T23" fmla="*/ 21 h 1202"/>
                <a:gd name="T24" fmla="*/ 233 w 810"/>
                <a:gd name="T25" fmla="*/ 24 h 1202"/>
                <a:gd name="T26" fmla="*/ 209 w 810"/>
                <a:gd name="T27" fmla="*/ 26 h 1202"/>
                <a:gd name="T28" fmla="*/ 195 w 810"/>
                <a:gd name="T29" fmla="*/ 24 h 1202"/>
                <a:gd name="T30" fmla="*/ 181 w 810"/>
                <a:gd name="T31" fmla="*/ 23 h 1202"/>
                <a:gd name="T32" fmla="*/ 171 w 810"/>
                <a:gd name="T33" fmla="*/ 22 h 1202"/>
                <a:gd name="T34" fmla="*/ 160 w 810"/>
                <a:gd name="T35" fmla="*/ 21 h 1202"/>
                <a:gd name="T36" fmla="*/ 153 w 810"/>
                <a:gd name="T37" fmla="*/ 21 h 1202"/>
                <a:gd name="T38" fmla="*/ 137 w 810"/>
                <a:gd name="T39" fmla="*/ 21 h 1202"/>
                <a:gd name="T40" fmla="*/ 128 w 810"/>
                <a:gd name="T41" fmla="*/ 21 h 1202"/>
                <a:gd name="T42" fmla="*/ 107 w 810"/>
                <a:gd name="T43" fmla="*/ 21 h 1202"/>
                <a:gd name="T44" fmla="*/ 85 w 810"/>
                <a:gd name="T45" fmla="*/ 21 h 1202"/>
                <a:gd name="T46" fmla="*/ 66 w 810"/>
                <a:gd name="T47" fmla="*/ 21 h 1202"/>
                <a:gd name="T48" fmla="*/ 45 w 810"/>
                <a:gd name="T49" fmla="*/ 22 h 1202"/>
                <a:gd name="T50" fmla="*/ 25 w 810"/>
                <a:gd name="T51" fmla="*/ 23 h 1202"/>
                <a:gd name="T52" fmla="*/ 11 w 810"/>
                <a:gd name="T53" fmla="*/ 23 h 1202"/>
                <a:gd name="T54" fmla="*/ 3 w 810"/>
                <a:gd name="T55" fmla="*/ 24 h 1202"/>
                <a:gd name="T56" fmla="*/ 0 w 810"/>
                <a:gd name="T57" fmla="*/ 25 h 1202"/>
                <a:gd name="T58" fmla="*/ 0 w 810"/>
                <a:gd name="T59" fmla="*/ 25 h 1202"/>
                <a:gd name="T60" fmla="*/ 8 w 810"/>
                <a:gd name="T61" fmla="*/ 27 h 1202"/>
                <a:gd name="T62" fmla="*/ 17 w 810"/>
                <a:gd name="T63" fmla="*/ 29 h 1202"/>
                <a:gd name="T64" fmla="*/ 19 w 810"/>
                <a:gd name="T65" fmla="*/ 29 h 1202"/>
                <a:gd name="T66" fmla="*/ 34 w 810"/>
                <a:gd name="T67" fmla="*/ 31 h 1202"/>
                <a:gd name="T68" fmla="*/ 46 w 810"/>
                <a:gd name="T69" fmla="*/ 34 h 1202"/>
                <a:gd name="T70" fmla="*/ 66 w 810"/>
                <a:gd name="T71" fmla="*/ 36 h 1202"/>
                <a:gd name="T72" fmla="*/ 71 w 810"/>
                <a:gd name="T73" fmla="*/ 36 h 1202"/>
                <a:gd name="T74" fmla="*/ 93 w 810"/>
                <a:gd name="T75" fmla="*/ 37 h 1202"/>
                <a:gd name="T76" fmla="*/ 114 w 810"/>
                <a:gd name="T77" fmla="*/ 38 h 1202"/>
                <a:gd name="T78" fmla="*/ 125 w 810"/>
                <a:gd name="T79" fmla="*/ 38 h 1202"/>
                <a:gd name="T80" fmla="*/ 153 w 810"/>
                <a:gd name="T81" fmla="*/ 38 h 1202"/>
                <a:gd name="T82" fmla="*/ 168 w 810"/>
                <a:gd name="T83" fmla="*/ 38 h 1202"/>
                <a:gd name="T84" fmla="*/ 205 w 810"/>
                <a:gd name="T85" fmla="*/ 38 h 1202"/>
                <a:gd name="T86" fmla="*/ 237 w 810"/>
                <a:gd name="T87" fmla="*/ 37 h 1202"/>
                <a:gd name="T88" fmla="*/ 265 w 810"/>
                <a:gd name="T89" fmla="*/ 36 h 1202"/>
                <a:gd name="T90" fmla="*/ 288 w 810"/>
                <a:gd name="T91" fmla="*/ 34 h 1202"/>
                <a:gd name="T92" fmla="*/ 306 w 810"/>
                <a:gd name="T93" fmla="*/ 33 h 1202"/>
                <a:gd name="T94" fmla="*/ 359 w 810"/>
                <a:gd name="T95" fmla="*/ 28 h 1202"/>
                <a:gd name="T96" fmla="*/ 475 w 810"/>
                <a:gd name="T97" fmla="*/ 20 h 1202"/>
                <a:gd name="T98" fmla="*/ 535 w 810"/>
                <a:gd name="T99" fmla="*/ 17 h 1202"/>
                <a:gd name="T100" fmla="*/ 664 w 810"/>
                <a:gd name="T101" fmla="*/ 9 h 1202"/>
                <a:gd name="T102" fmla="*/ 803 w 810"/>
                <a:gd name="T103" fmla="*/ 2 h 1202"/>
                <a:gd name="T104" fmla="*/ 793 w 810"/>
                <a:gd name="T105" fmla="*/ 0 h 12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10"/>
                <a:gd name="T160" fmla="*/ 0 h 1202"/>
                <a:gd name="T161" fmla="*/ 810 w 810"/>
                <a:gd name="T162" fmla="*/ 1202 h 120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10" h="1202">
                  <a:moveTo>
                    <a:pt x="793" y="0"/>
                  </a:moveTo>
                  <a:lnTo>
                    <a:pt x="779" y="2"/>
                  </a:lnTo>
                  <a:lnTo>
                    <a:pt x="747" y="6"/>
                  </a:lnTo>
                  <a:lnTo>
                    <a:pt x="717" y="12"/>
                  </a:lnTo>
                  <a:lnTo>
                    <a:pt x="691" y="18"/>
                  </a:lnTo>
                  <a:lnTo>
                    <a:pt x="667" y="28"/>
                  </a:lnTo>
                  <a:lnTo>
                    <a:pt x="644" y="38"/>
                  </a:lnTo>
                  <a:lnTo>
                    <a:pt x="625" y="52"/>
                  </a:lnTo>
                  <a:lnTo>
                    <a:pt x="607" y="66"/>
                  </a:lnTo>
                  <a:lnTo>
                    <a:pt x="591" y="81"/>
                  </a:lnTo>
                  <a:lnTo>
                    <a:pt x="574" y="103"/>
                  </a:lnTo>
                  <a:lnTo>
                    <a:pt x="556" y="129"/>
                  </a:lnTo>
                  <a:lnTo>
                    <a:pt x="538" y="157"/>
                  </a:lnTo>
                  <a:lnTo>
                    <a:pt x="518" y="191"/>
                  </a:lnTo>
                  <a:lnTo>
                    <a:pt x="497" y="232"/>
                  </a:lnTo>
                  <a:lnTo>
                    <a:pt x="470" y="284"/>
                  </a:lnTo>
                  <a:lnTo>
                    <a:pt x="406" y="417"/>
                  </a:lnTo>
                  <a:lnTo>
                    <a:pt x="348" y="542"/>
                  </a:lnTo>
                  <a:lnTo>
                    <a:pt x="279" y="693"/>
                  </a:lnTo>
                  <a:lnTo>
                    <a:pt x="233" y="795"/>
                  </a:lnTo>
                  <a:lnTo>
                    <a:pt x="209" y="842"/>
                  </a:lnTo>
                  <a:lnTo>
                    <a:pt x="203" y="825"/>
                  </a:lnTo>
                  <a:lnTo>
                    <a:pt x="195" y="795"/>
                  </a:lnTo>
                  <a:lnTo>
                    <a:pt x="181" y="741"/>
                  </a:lnTo>
                  <a:lnTo>
                    <a:pt x="171" y="709"/>
                  </a:lnTo>
                  <a:lnTo>
                    <a:pt x="166" y="697"/>
                  </a:lnTo>
                  <a:lnTo>
                    <a:pt x="160" y="689"/>
                  </a:lnTo>
                  <a:lnTo>
                    <a:pt x="153" y="681"/>
                  </a:lnTo>
                  <a:lnTo>
                    <a:pt x="146" y="677"/>
                  </a:lnTo>
                  <a:lnTo>
                    <a:pt x="137" y="674"/>
                  </a:lnTo>
                  <a:lnTo>
                    <a:pt x="128" y="672"/>
                  </a:lnTo>
                  <a:lnTo>
                    <a:pt x="118" y="674"/>
                  </a:lnTo>
                  <a:lnTo>
                    <a:pt x="107" y="676"/>
                  </a:lnTo>
                  <a:lnTo>
                    <a:pt x="97" y="677"/>
                  </a:lnTo>
                  <a:lnTo>
                    <a:pt x="85" y="683"/>
                  </a:lnTo>
                  <a:lnTo>
                    <a:pt x="76" y="689"/>
                  </a:lnTo>
                  <a:lnTo>
                    <a:pt x="66" y="695"/>
                  </a:lnTo>
                  <a:lnTo>
                    <a:pt x="45" y="715"/>
                  </a:lnTo>
                  <a:lnTo>
                    <a:pt x="34" y="725"/>
                  </a:lnTo>
                  <a:lnTo>
                    <a:pt x="25" y="737"/>
                  </a:lnTo>
                  <a:lnTo>
                    <a:pt x="17" y="751"/>
                  </a:lnTo>
                  <a:lnTo>
                    <a:pt x="11" y="763"/>
                  </a:lnTo>
                  <a:lnTo>
                    <a:pt x="5" y="777"/>
                  </a:lnTo>
                  <a:lnTo>
                    <a:pt x="3" y="791"/>
                  </a:lnTo>
                  <a:lnTo>
                    <a:pt x="0" y="805"/>
                  </a:lnTo>
                  <a:lnTo>
                    <a:pt x="0" y="819"/>
                  </a:lnTo>
                  <a:lnTo>
                    <a:pt x="0" y="830"/>
                  </a:lnTo>
                  <a:lnTo>
                    <a:pt x="3" y="850"/>
                  </a:lnTo>
                  <a:lnTo>
                    <a:pt x="8" y="884"/>
                  </a:lnTo>
                  <a:lnTo>
                    <a:pt x="17" y="934"/>
                  </a:lnTo>
                  <a:lnTo>
                    <a:pt x="19" y="948"/>
                  </a:lnTo>
                  <a:lnTo>
                    <a:pt x="19" y="946"/>
                  </a:lnTo>
                  <a:lnTo>
                    <a:pt x="34" y="1015"/>
                  </a:lnTo>
                  <a:lnTo>
                    <a:pt x="46" y="1067"/>
                  </a:lnTo>
                  <a:lnTo>
                    <a:pt x="59" y="1107"/>
                  </a:lnTo>
                  <a:lnTo>
                    <a:pt x="66" y="1125"/>
                  </a:lnTo>
                  <a:lnTo>
                    <a:pt x="71" y="1138"/>
                  </a:lnTo>
                  <a:lnTo>
                    <a:pt x="81" y="1156"/>
                  </a:lnTo>
                  <a:lnTo>
                    <a:pt x="93" y="1168"/>
                  </a:lnTo>
                  <a:lnTo>
                    <a:pt x="102" y="1180"/>
                  </a:lnTo>
                  <a:lnTo>
                    <a:pt x="114" y="1188"/>
                  </a:lnTo>
                  <a:lnTo>
                    <a:pt x="125" y="1194"/>
                  </a:lnTo>
                  <a:lnTo>
                    <a:pt x="139" y="1200"/>
                  </a:lnTo>
                  <a:lnTo>
                    <a:pt x="153" y="1202"/>
                  </a:lnTo>
                  <a:lnTo>
                    <a:pt x="168" y="1202"/>
                  </a:lnTo>
                  <a:lnTo>
                    <a:pt x="187" y="1202"/>
                  </a:lnTo>
                  <a:lnTo>
                    <a:pt x="205" y="1196"/>
                  </a:lnTo>
                  <a:lnTo>
                    <a:pt x="222" y="1186"/>
                  </a:lnTo>
                  <a:lnTo>
                    <a:pt x="237" y="1174"/>
                  </a:lnTo>
                  <a:lnTo>
                    <a:pt x="251" y="1156"/>
                  </a:lnTo>
                  <a:lnTo>
                    <a:pt x="265" y="1136"/>
                  </a:lnTo>
                  <a:lnTo>
                    <a:pt x="276" y="1113"/>
                  </a:lnTo>
                  <a:lnTo>
                    <a:pt x="288" y="1087"/>
                  </a:lnTo>
                  <a:lnTo>
                    <a:pt x="306" y="1035"/>
                  </a:lnTo>
                  <a:lnTo>
                    <a:pt x="359" y="910"/>
                  </a:lnTo>
                  <a:lnTo>
                    <a:pt x="416" y="785"/>
                  </a:lnTo>
                  <a:lnTo>
                    <a:pt x="475" y="662"/>
                  </a:lnTo>
                  <a:lnTo>
                    <a:pt x="535" y="540"/>
                  </a:lnTo>
                  <a:lnTo>
                    <a:pt x="598" y="421"/>
                  </a:lnTo>
                  <a:lnTo>
                    <a:pt x="664" y="304"/>
                  </a:lnTo>
                  <a:lnTo>
                    <a:pt x="733" y="189"/>
                  </a:lnTo>
                  <a:lnTo>
                    <a:pt x="803" y="75"/>
                  </a:lnTo>
                  <a:lnTo>
                    <a:pt x="810" y="62"/>
                  </a:lnTo>
                  <a:lnTo>
                    <a:pt x="79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BE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2681" y="1923"/>
              <a:ext cx="723" cy="544"/>
            </a:xfrm>
            <a:custGeom>
              <a:avLst/>
              <a:gdLst>
                <a:gd name="T0" fmla="*/ 466 w 723"/>
                <a:gd name="T1" fmla="*/ 14 h 1088"/>
                <a:gd name="T2" fmla="*/ 345 w 723"/>
                <a:gd name="T3" fmla="*/ 21 h 1088"/>
                <a:gd name="T4" fmla="*/ 234 w 723"/>
                <a:gd name="T5" fmla="*/ 29 h 1088"/>
                <a:gd name="T6" fmla="*/ 215 w 723"/>
                <a:gd name="T7" fmla="*/ 31 h 1088"/>
                <a:gd name="T8" fmla="*/ 206 w 723"/>
                <a:gd name="T9" fmla="*/ 31 h 1088"/>
                <a:gd name="T10" fmla="*/ 189 w 723"/>
                <a:gd name="T11" fmla="*/ 33 h 1088"/>
                <a:gd name="T12" fmla="*/ 167 w 723"/>
                <a:gd name="T13" fmla="*/ 34 h 1088"/>
                <a:gd name="T14" fmla="*/ 143 w 723"/>
                <a:gd name="T15" fmla="*/ 34 h 1088"/>
                <a:gd name="T16" fmla="*/ 130 w 723"/>
                <a:gd name="T17" fmla="*/ 34 h 1088"/>
                <a:gd name="T18" fmla="*/ 108 w 723"/>
                <a:gd name="T19" fmla="*/ 34 h 1088"/>
                <a:gd name="T20" fmla="*/ 91 w 723"/>
                <a:gd name="T21" fmla="*/ 34 h 1088"/>
                <a:gd name="T22" fmla="*/ 85 w 723"/>
                <a:gd name="T23" fmla="*/ 34 h 1088"/>
                <a:gd name="T24" fmla="*/ 71 w 723"/>
                <a:gd name="T25" fmla="*/ 34 h 1088"/>
                <a:gd name="T26" fmla="*/ 66 w 723"/>
                <a:gd name="T27" fmla="*/ 33 h 1088"/>
                <a:gd name="T28" fmla="*/ 45 w 723"/>
                <a:gd name="T29" fmla="*/ 30 h 1088"/>
                <a:gd name="T30" fmla="*/ 32 w 723"/>
                <a:gd name="T31" fmla="*/ 29 h 1088"/>
                <a:gd name="T32" fmla="*/ 18 w 723"/>
                <a:gd name="T33" fmla="*/ 27 h 1088"/>
                <a:gd name="T34" fmla="*/ 17 w 723"/>
                <a:gd name="T35" fmla="*/ 26 h 1088"/>
                <a:gd name="T36" fmla="*/ 8 w 723"/>
                <a:gd name="T37" fmla="*/ 25 h 1088"/>
                <a:gd name="T38" fmla="*/ 1 w 723"/>
                <a:gd name="T39" fmla="*/ 23 h 1088"/>
                <a:gd name="T40" fmla="*/ 0 w 723"/>
                <a:gd name="T41" fmla="*/ 23 h 1088"/>
                <a:gd name="T42" fmla="*/ 1 w 723"/>
                <a:gd name="T43" fmla="*/ 23 h 1088"/>
                <a:gd name="T44" fmla="*/ 17 w 723"/>
                <a:gd name="T45" fmla="*/ 22 h 1088"/>
                <a:gd name="T46" fmla="*/ 29 w 723"/>
                <a:gd name="T47" fmla="*/ 21 h 1088"/>
                <a:gd name="T48" fmla="*/ 60 w 723"/>
                <a:gd name="T49" fmla="*/ 21 h 1088"/>
                <a:gd name="T50" fmla="*/ 90 w 723"/>
                <a:gd name="T51" fmla="*/ 20 h 1088"/>
                <a:gd name="T52" fmla="*/ 94 w 723"/>
                <a:gd name="T53" fmla="*/ 20 h 1088"/>
                <a:gd name="T54" fmla="*/ 95 w 723"/>
                <a:gd name="T55" fmla="*/ 20 h 1088"/>
                <a:gd name="T56" fmla="*/ 108 w 723"/>
                <a:gd name="T57" fmla="*/ 21 h 1088"/>
                <a:gd name="T58" fmla="*/ 121 w 723"/>
                <a:gd name="T59" fmla="*/ 23 h 1088"/>
                <a:gd name="T60" fmla="*/ 132 w 723"/>
                <a:gd name="T61" fmla="*/ 24 h 1088"/>
                <a:gd name="T62" fmla="*/ 143 w 723"/>
                <a:gd name="T63" fmla="*/ 25 h 1088"/>
                <a:gd name="T64" fmla="*/ 156 w 723"/>
                <a:gd name="T65" fmla="*/ 26 h 1088"/>
                <a:gd name="T66" fmla="*/ 171 w 723"/>
                <a:gd name="T67" fmla="*/ 26 h 1088"/>
                <a:gd name="T68" fmla="*/ 175 w 723"/>
                <a:gd name="T69" fmla="*/ 26 h 1088"/>
                <a:gd name="T70" fmla="*/ 188 w 723"/>
                <a:gd name="T71" fmla="*/ 26 h 1088"/>
                <a:gd name="T72" fmla="*/ 209 w 723"/>
                <a:gd name="T73" fmla="*/ 25 h 1088"/>
                <a:gd name="T74" fmla="*/ 247 w 723"/>
                <a:gd name="T75" fmla="*/ 22 h 1088"/>
                <a:gd name="T76" fmla="*/ 275 w 723"/>
                <a:gd name="T77" fmla="*/ 20 h 1088"/>
                <a:gd name="T78" fmla="*/ 400 w 723"/>
                <a:gd name="T79" fmla="*/ 12 h 1088"/>
                <a:gd name="T80" fmla="*/ 465 w 723"/>
                <a:gd name="T81" fmla="*/ 8 h 1088"/>
                <a:gd name="T82" fmla="*/ 511 w 723"/>
                <a:gd name="T83" fmla="*/ 5 h 1088"/>
                <a:gd name="T84" fmla="*/ 529 w 723"/>
                <a:gd name="T85" fmla="*/ 4 h 1088"/>
                <a:gd name="T86" fmla="*/ 562 w 723"/>
                <a:gd name="T87" fmla="*/ 2 h 1088"/>
                <a:gd name="T88" fmla="*/ 577 w 723"/>
                <a:gd name="T89" fmla="*/ 1 h 1088"/>
                <a:gd name="T90" fmla="*/ 605 w 723"/>
                <a:gd name="T91" fmla="*/ 1 h 1088"/>
                <a:gd name="T92" fmla="*/ 640 w 723"/>
                <a:gd name="T93" fmla="*/ 1 h 1088"/>
                <a:gd name="T94" fmla="*/ 658 w 723"/>
                <a:gd name="T95" fmla="*/ 1 h 1088"/>
                <a:gd name="T96" fmla="*/ 699 w 723"/>
                <a:gd name="T97" fmla="*/ 1 h 1088"/>
                <a:gd name="T98" fmla="*/ 723 w 723"/>
                <a:gd name="T99" fmla="*/ 0 h 1088"/>
                <a:gd name="T100" fmla="*/ 591 w 723"/>
                <a:gd name="T101" fmla="*/ 6 h 1088"/>
                <a:gd name="T102" fmla="*/ 466 w 723"/>
                <a:gd name="T103" fmla="*/ 14 h 10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23"/>
                <a:gd name="T157" fmla="*/ 0 h 1088"/>
                <a:gd name="T158" fmla="*/ 723 w 723"/>
                <a:gd name="T159" fmla="*/ 1088 h 10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23" h="1088">
                  <a:moveTo>
                    <a:pt x="466" y="449"/>
                  </a:moveTo>
                  <a:lnTo>
                    <a:pt x="466" y="449"/>
                  </a:lnTo>
                  <a:lnTo>
                    <a:pt x="404" y="572"/>
                  </a:lnTo>
                  <a:lnTo>
                    <a:pt x="345" y="695"/>
                  </a:lnTo>
                  <a:lnTo>
                    <a:pt x="289" y="820"/>
                  </a:lnTo>
                  <a:lnTo>
                    <a:pt x="234" y="947"/>
                  </a:lnTo>
                  <a:lnTo>
                    <a:pt x="215" y="1001"/>
                  </a:lnTo>
                  <a:lnTo>
                    <a:pt x="206" y="1023"/>
                  </a:lnTo>
                  <a:lnTo>
                    <a:pt x="198" y="1041"/>
                  </a:lnTo>
                  <a:lnTo>
                    <a:pt x="189" y="1055"/>
                  </a:lnTo>
                  <a:lnTo>
                    <a:pt x="178" y="1067"/>
                  </a:lnTo>
                  <a:lnTo>
                    <a:pt x="167" y="1076"/>
                  </a:lnTo>
                  <a:lnTo>
                    <a:pt x="156" y="1082"/>
                  </a:lnTo>
                  <a:lnTo>
                    <a:pt x="143" y="1086"/>
                  </a:lnTo>
                  <a:lnTo>
                    <a:pt x="130" y="1088"/>
                  </a:lnTo>
                  <a:lnTo>
                    <a:pt x="119" y="1088"/>
                  </a:lnTo>
                  <a:lnTo>
                    <a:pt x="108" y="1086"/>
                  </a:lnTo>
                  <a:lnTo>
                    <a:pt x="99" y="1082"/>
                  </a:lnTo>
                  <a:lnTo>
                    <a:pt x="91" y="1078"/>
                  </a:lnTo>
                  <a:lnTo>
                    <a:pt x="85" y="1074"/>
                  </a:lnTo>
                  <a:lnTo>
                    <a:pt x="78" y="1067"/>
                  </a:lnTo>
                  <a:lnTo>
                    <a:pt x="71" y="1057"/>
                  </a:lnTo>
                  <a:lnTo>
                    <a:pt x="66" y="1047"/>
                  </a:lnTo>
                  <a:lnTo>
                    <a:pt x="55" y="1021"/>
                  </a:lnTo>
                  <a:lnTo>
                    <a:pt x="45" y="987"/>
                  </a:lnTo>
                  <a:lnTo>
                    <a:pt x="32" y="939"/>
                  </a:lnTo>
                  <a:lnTo>
                    <a:pt x="19" y="872"/>
                  </a:lnTo>
                  <a:lnTo>
                    <a:pt x="18" y="870"/>
                  </a:lnTo>
                  <a:lnTo>
                    <a:pt x="17" y="862"/>
                  </a:lnTo>
                  <a:lnTo>
                    <a:pt x="17" y="860"/>
                  </a:lnTo>
                  <a:lnTo>
                    <a:pt x="8" y="814"/>
                  </a:lnTo>
                  <a:lnTo>
                    <a:pt x="3" y="782"/>
                  </a:lnTo>
                  <a:lnTo>
                    <a:pt x="1" y="767"/>
                  </a:lnTo>
                  <a:lnTo>
                    <a:pt x="0" y="759"/>
                  </a:lnTo>
                  <a:lnTo>
                    <a:pt x="1" y="751"/>
                  </a:lnTo>
                  <a:lnTo>
                    <a:pt x="1" y="743"/>
                  </a:lnTo>
                  <a:lnTo>
                    <a:pt x="7" y="729"/>
                  </a:lnTo>
                  <a:lnTo>
                    <a:pt x="17" y="713"/>
                  </a:lnTo>
                  <a:lnTo>
                    <a:pt x="29" y="699"/>
                  </a:lnTo>
                  <a:lnTo>
                    <a:pt x="45" y="685"/>
                  </a:lnTo>
                  <a:lnTo>
                    <a:pt x="60" y="675"/>
                  </a:lnTo>
                  <a:lnTo>
                    <a:pt x="76" y="669"/>
                  </a:lnTo>
                  <a:lnTo>
                    <a:pt x="90" y="667"/>
                  </a:lnTo>
                  <a:lnTo>
                    <a:pt x="94" y="667"/>
                  </a:lnTo>
                  <a:lnTo>
                    <a:pt x="95" y="669"/>
                  </a:lnTo>
                  <a:lnTo>
                    <a:pt x="99" y="675"/>
                  </a:lnTo>
                  <a:lnTo>
                    <a:pt x="108" y="701"/>
                  </a:lnTo>
                  <a:lnTo>
                    <a:pt x="121" y="753"/>
                  </a:lnTo>
                  <a:lnTo>
                    <a:pt x="132" y="792"/>
                  </a:lnTo>
                  <a:lnTo>
                    <a:pt x="137" y="808"/>
                  </a:lnTo>
                  <a:lnTo>
                    <a:pt x="143" y="822"/>
                  </a:lnTo>
                  <a:lnTo>
                    <a:pt x="149" y="832"/>
                  </a:lnTo>
                  <a:lnTo>
                    <a:pt x="156" y="840"/>
                  </a:lnTo>
                  <a:lnTo>
                    <a:pt x="163" y="846"/>
                  </a:lnTo>
                  <a:lnTo>
                    <a:pt x="171" y="846"/>
                  </a:lnTo>
                  <a:lnTo>
                    <a:pt x="175" y="846"/>
                  </a:lnTo>
                  <a:lnTo>
                    <a:pt x="181" y="844"/>
                  </a:lnTo>
                  <a:lnTo>
                    <a:pt x="188" y="836"/>
                  </a:lnTo>
                  <a:lnTo>
                    <a:pt x="196" y="824"/>
                  </a:lnTo>
                  <a:lnTo>
                    <a:pt x="209" y="802"/>
                  </a:lnTo>
                  <a:lnTo>
                    <a:pt x="226" y="768"/>
                  </a:lnTo>
                  <a:lnTo>
                    <a:pt x="247" y="723"/>
                  </a:lnTo>
                  <a:lnTo>
                    <a:pt x="275" y="663"/>
                  </a:lnTo>
                  <a:lnTo>
                    <a:pt x="342" y="512"/>
                  </a:lnTo>
                  <a:lnTo>
                    <a:pt x="400" y="389"/>
                  </a:lnTo>
                  <a:lnTo>
                    <a:pt x="465" y="256"/>
                  </a:lnTo>
                  <a:lnTo>
                    <a:pt x="490" y="204"/>
                  </a:lnTo>
                  <a:lnTo>
                    <a:pt x="511" y="164"/>
                  </a:lnTo>
                  <a:lnTo>
                    <a:pt x="529" y="135"/>
                  </a:lnTo>
                  <a:lnTo>
                    <a:pt x="546" y="107"/>
                  </a:lnTo>
                  <a:lnTo>
                    <a:pt x="562" y="83"/>
                  </a:lnTo>
                  <a:lnTo>
                    <a:pt x="577" y="63"/>
                  </a:lnTo>
                  <a:lnTo>
                    <a:pt x="590" y="51"/>
                  </a:lnTo>
                  <a:lnTo>
                    <a:pt x="605" y="39"/>
                  </a:lnTo>
                  <a:lnTo>
                    <a:pt x="622" y="29"/>
                  </a:lnTo>
                  <a:lnTo>
                    <a:pt x="640" y="19"/>
                  </a:lnTo>
                  <a:lnTo>
                    <a:pt x="658" y="13"/>
                  </a:lnTo>
                  <a:lnTo>
                    <a:pt x="678" y="8"/>
                  </a:lnTo>
                  <a:lnTo>
                    <a:pt x="699" y="4"/>
                  </a:lnTo>
                  <a:lnTo>
                    <a:pt x="723" y="0"/>
                  </a:lnTo>
                  <a:lnTo>
                    <a:pt x="656" y="109"/>
                  </a:lnTo>
                  <a:lnTo>
                    <a:pt x="591" y="220"/>
                  </a:lnTo>
                  <a:lnTo>
                    <a:pt x="528" y="333"/>
                  </a:lnTo>
                  <a:lnTo>
                    <a:pt x="466" y="449"/>
                  </a:lnTo>
                  <a:close/>
                </a:path>
              </a:pathLst>
            </a:custGeom>
            <a:solidFill>
              <a:srgbClr val="F914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2724" y="2288"/>
              <a:ext cx="51" cy="27"/>
            </a:xfrm>
            <a:custGeom>
              <a:avLst/>
              <a:gdLst>
                <a:gd name="T0" fmla="*/ 51 w 51"/>
                <a:gd name="T1" fmla="*/ 1 h 53"/>
                <a:gd name="T2" fmla="*/ 51 w 51"/>
                <a:gd name="T3" fmla="*/ 1 h 53"/>
                <a:gd name="T4" fmla="*/ 51 w 51"/>
                <a:gd name="T5" fmla="*/ 1 h 53"/>
                <a:gd name="T6" fmla="*/ 49 w 51"/>
                <a:gd name="T7" fmla="*/ 2 h 53"/>
                <a:gd name="T8" fmla="*/ 47 w 51"/>
                <a:gd name="T9" fmla="*/ 2 h 53"/>
                <a:gd name="T10" fmla="*/ 44 w 51"/>
                <a:gd name="T11" fmla="*/ 2 h 53"/>
                <a:gd name="T12" fmla="*/ 35 w 51"/>
                <a:gd name="T13" fmla="*/ 2 h 53"/>
                <a:gd name="T14" fmla="*/ 26 w 51"/>
                <a:gd name="T15" fmla="*/ 2 h 53"/>
                <a:gd name="T16" fmla="*/ 26 w 51"/>
                <a:gd name="T17" fmla="*/ 2 h 53"/>
                <a:gd name="T18" fmla="*/ 16 w 51"/>
                <a:gd name="T19" fmla="*/ 2 h 53"/>
                <a:gd name="T20" fmla="*/ 9 w 51"/>
                <a:gd name="T21" fmla="*/ 2 h 53"/>
                <a:gd name="T22" fmla="*/ 6 w 51"/>
                <a:gd name="T23" fmla="*/ 2 h 53"/>
                <a:gd name="T24" fmla="*/ 3 w 51"/>
                <a:gd name="T25" fmla="*/ 2 h 53"/>
                <a:gd name="T26" fmla="*/ 2 w 51"/>
                <a:gd name="T27" fmla="*/ 1 h 53"/>
                <a:gd name="T28" fmla="*/ 0 w 51"/>
                <a:gd name="T29" fmla="*/ 1 h 53"/>
                <a:gd name="T30" fmla="*/ 0 w 51"/>
                <a:gd name="T31" fmla="*/ 1 h 53"/>
                <a:gd name="T32" fmla="*/ 2 w 51"/>
                <a:gd name="T33" fmla="*/ 1 h 53"/>
                <a:gd name="T34" fmla="*/ 3 w 51"/>
                <a:gd name="T35" fmla="*/ 1 h 53"/>
                <a:gd name="T36" fmla="*/ 6 w 51"/>
                <a:gd name="T37" fmla="*/ 1 h 53"/>
                <a:gd name="T38" fmla="*/ 9 w 51"/>
                <a:gd name="T39" fmla="*/ 1 h 53"/>
                <a:gd name="T40" fmla="*/ 16 w 51"/>
                <a:gd name="T41" fmla="*/ 1 h 53"/>
                <a:gd name="T42" fmla="*/ 26 w 51"/>
                <a:gd name="T43" fmla="*/ 0 h 53"/>
                <a:gd name="T44" fmla="*/ 26 w 51"/>
                <a:gd name="T45" fmla="*/ 0 h 53"/>
                <a:gd name="T46" fmla="*/ 35 w 51"/>
                <a:gd name="T47" fmla="*/ 1 h 53"/>
                <a:gd name="T48" fmla="*/ 44 w 51"/>
                <a:gd name="T49" fmla="*/ 1 h 53"/>
                <a:gd name="T50" fmla="*/ 47 w 51"/>
                <a:gd name="T51" fmla="*/ 1 h 53"/>
                <a:gd name="T52" fmla="*/ 49 w 51"/>
                <a:gd name="T53" fmla="*/ 1 h 53"/>
                <a:gd name="T54" fmla="*/ 51 w 51"/>
                <a:gd name="T55" fmla="*/ 1 h 53"/>
                <a:gd name="T56" fmla="*/ 51 w 51"/>
                <a:gd name="T57" fmla="*/ 1 h 53"/>
                <a:gd name="T58" fmla="*/ 51 w 51"/>
                <a:gd name="T59" fmla="*/ 1 h 5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1"/>
                <a:gd name="T91" fmla="*/ 0 h 53"/>
                <a:gd name="T92" fmla="*/ 51 w 51"/>
                <a:gd name="T93" fmla="*/ 53 h 5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1" h="53">
                  <a:moveTo>
                    <a:pt x="51" y="26"/>
                  </a:moveTo>
                  <a:lnTo>
                    <a:pt x="51" y="26"/>
                  </a:lnTo>
                  <a:lnTo>
                    <a:pt x="51" y="32"/>
                  </a:lnTo>
                  <a:lnTo>
                    <a:pt x="49" y="37"/>
                  </a:lnTo>
                  <a:lnTo>
                    <a:pt x="47" y="41"/>
                  </a:lnTo>
                  <a:lnTo>
                    <a:pt x="44" y="45"/>
                  </a:lnTo>
                  <a:lnTo>
                    <a:pt x="35" y="51"/>
                  </a:lnTo>
                  <a:lnTo>
                    <a:pt x="26" y="53"/>
                  </a:lnTo>
                  <a:lnTo>
                    <a:pt x="16" y="51"/>
                  </a:lnTo>
                  <a:lnTo>
                    <a:pt x="9" y="45"/>
                  </a:lnTo>
                  <a:lnTo>
                    <a:pt x="6" y="41"/>
                  </a:lnTo>
                  <a:lnTo>
                    <a:pt x="3" y="37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44" y="8"/>
                  </a:lnTo>
                  <a:lnTo>
                    <a:pt x="47" y="12"/>
                  </a:lnTo>
                  <a:lnTo>
                    <a:pt x="49" y="16"/>
                  </a:lnTo>
                  <a:lnTo>
                    <a:pt x="51" y="22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2754" y="2323"/>
              <a:ext cx="24" cy="16"/>
            </a:xfrm>
            <a:custGeom>
              <a:avLst/>
              <a:gdLst>
                <a:gd name="T0" fmla="*/ 24 w 24"/>
                <a:gd name="T1" fmla="*/ 1 h 32"/>
                <a:gd name="T2" fmla="*/ 24 w 24"/>
                <a:gd name="T3" fmla="*/ 1 h 32"/>
                <a:gd name="T4" fmla="*/ 22 w 24"/>
                <a:gd name="T5" fmla="*/ 1 h 32"/>
                <a:gd name="T6" fmla="*/ 19 w 24"/>
                <a:gd name="T7" fmla="*/ 1 h 32"/>
                <a:gd name="T8" fmla="*/ 17 w 24"/>
                <a:gd name="T9" fmla="*/ 1 h 32"/>
                <a:gd name="T10" fmla="*/ 11 w 24"/>
                <a:gd name="T11" fmla="*/ 1 h 32"/>
                <a:gd name="T12" fmla="*/ 11 w 24"/>
                <a:gd name="T13" fmla="*/ 1 h 32"/>
                <a:gd name="T14" fmla="*/ 7 w 24"/>
                <a:gd name="T15" fmla="*/ 1 h 32"/>
                <a:gd name="T16" fmla="*/ 4 w 24"/>
                <a:gd name="T17" fmla="*/ 1 h 32"/>
                <a:gd name="T18" fmla="*/ 1 w 24"/>
                <a:gd name="T19" fmla="*/ 1 h 32"/>
                <a:gd name="T20" fmla="*/ 0 w 24"/>
                <a:gd name="T21" fmla="*/ 1 h 32"/>
                <a:gd name="T22" fmla="*/ 0 w 24"/>
                <a:gd name="T23" fmla="*/ 1 h 32"/>
                <a:gd name="T24" fmla="*/ 1 w 24"/>
                <a:gd name="T25" fmla="*/ 1 h 32"/>
                <a:gd name="T26" fmla="*/ 4 w 24"/>
                <a:gd name="T27" fmla="*/ 1 h 32"/>
                <a:gd name="T28" fmla="*/ 7 w 24"/>
                <a:gd name="T29" fmla="*/ 1 h 32"/>
                <a:gd name="T30" fmla="*/ 11 w 24"/>
                <a:gd name="T31" fmla="*/ 0 h 32"/>
                <a:gd name="T32" fmla="*/ 11 w 24"/>
                <a:gd name="T33" fmla="*/ 0 h 32"/>
                <a:gd name="T34" fmla="*/ 17 w 24"/>
                <a:gd name="T35" fmla="*/ 1 h 32"/>
                <a:gd name="T36" fmla="*/ 19 w 24"/>
                <a:gd name="T37" fmla="*/ 1 h 32"/>
                <a:gd name="T38" fmla="*/ 22 w 24"/>
                <a:gd name="T39" fmla="*/ 1 h 32"/>
                <a:gd name="T40" fmla="*/ 24 w 24"/>
                <a:gd name="T41" fmla="*/ 1 h 32"/>
                <a:gd name="T42" fmla="*/ 24 w 24"/>
                <a:gd name="T43" fmla="*/ 1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32"/>
                <a:gd name="T68" fmla="*/ 24 w 24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32">
                  <a:moveTo>
                    <a:pt x="24" y="16"/>
                  </a:moveTo>
                  <a:lnTo>
                    <a:pt x="24" y="16"/>
                  </a:lnTo>
                  <a:lnTo>
                    <a:pt x="22" y="22"/>
                  </a:lnTo>
                  <a:lnTo>
                    <a:pt x="19" y="26"/>
                  </a:lnTo>
                  <a:lnTo>
                    <a:pt x="17" y="30"/>
                  </a:lnTo>
                  <a:lnTo>
                    <a:pt x="11" y="32"/>
                  </a:lnTo>
                  <a:lnTo>
                    <a:pt x="7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22" y="10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oup 11"/>
          <p:cNvGrpSpPr>
            <a:grpSpLocks noChangeAspect="1"/>
          </p:cNvGrpSpPr>
          <p:nvPr/>
        </p:nvGrpSpPr>
        <p:grpSpPr bwMode="auto">
          <a:xfrm>
            <a:off x="7696462" y="5410200"/>
            <a:ext cx="533138" cy="395527"/>
            <a:chOff x="2643" y="1893"/>
            <a:chExt cx="810" cy="601"/>
          </a:xfrm>
        </p:grpSpPr>
        <p:sp>
          <p:nvSpPr>
            <p:cNvPr id="48" name="Freeform 12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DF14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13"/>
            <p:cNvSpPr>
              <a:spLocks/>
            </p:cNvSpPr>
            <p:nvPr/>
          </p:nvSpPr>
          <p:spPr bwMode="auto">
            <a:xfrm>
              <a:off x="2643" y="1893"/>
              <a:ext cx="810" cy="601"/>
            </a:xfrm>
            <a:custGeom>
              <a:avLst/>
              <a:gdLst>
                <a:gd name="T0" fmla="*/ 779 w 810"/>
                <a:gd name="T1" fmla="*/ 1 h 1202"/>
                <a:gd name="T2" fmla="*/ 747 w 810"/>
                <a:gd name="T3" fmla="*/ 1 h 1202"/>
                <a:gd name="T4" fmla="*/ 691 w 810"/>
                <a:gd name="T5" fmla="*/ 1 h 1202"/>
                <a:gd name="T6" fmla="*/ 667 w 810"/>
                <a:gd name="T7" fmla="*/ 1 h 1202"/>
                <a:gd name="T8" fmla="*/ 625 w 810"/>
                <a:gd name="T9" fmla="*/ 1 h 1202"/>
                <a:gd name="T10" fmla="*/ 591 w 810"/>
                <a:gd name="T11" fmla="*/ 2 h 1202"/>
                <a:gd name="T12" fmla="*/ 574 w 810"/>
                <a:gd name="T13" fmla="*/ 3 h 1202"/>
                <a:gd name="T14" fmla="*/ 538 w 810"/>
                <a:gd name="T15" fmla="*/ 5 h 1202"/>
                <a:gd name="T16" fmla="*/ 518 w 810"/>
                <a:gd name="T17" fmla="*/ 5 h 1202"/>
                <a:gd name="T18" fmla="*/ 470 w 810"/>
                <a:gd name="T19" fmla="*/ 9 h 1202"/>
                <a:gd name="T20" fmla="*/ 406 w 810"/>
                <a:gd name="T21" fmla="*/ 13 h 1202"/>
                <a:gd name="T22" fmla="*/ 279 w 810"/>
                <a:gd name="T23" fmla="*/ 21 h 1202"/>
                <a:gd name="T24" fmla="*/ 233 w 810"/>
                <a:gd name="T25" fmla="*/ 24 h 1202"/>
                <a:gd name="T26" fmla="*/ 209 w 810"/>
                <a:gd name="T27" fmla="*/ 26 h 1202"/>
                <a:gd name="T28" fmla="*/ 195 w 810"/>
                <a:gd name="T29" fmla="*/ 24 h 1202"/>
                <a:gd name="T30" fmla="*/ 181 w 810"/>
                <a:gd name="T31" fmla="*/ 23 h 1202"/>
                <a:gd name="T32" fmla="*/ 171 w 810"/>
                <a:gd name="T33" fmla="*/ 22 h 1202"/>
                <a:gd name="T34" fmla="*/ 160 w 810"/>
                <a:gd name="T35" fmla="*/ 21 h 1202"/>
                <a:gd name="T36" fmla="*/ 153 w 810"/>
                <a:gd name="T37" fmla="*/ 21 h 1202"/>
                <a:gd name="T38" fmla="*/ 137 w 810"/>
                <a:gd name="T39" fmla="*/ 21 h 1202"/>
                <a:gd name="T40" fmla="*/ 128 w 810"/>
                <a:gd name="T41" fmla="*/ 21 h 1202"/>
                <a:gd name="T42" fmla="*/ 107 w 810"/>
                <a:gd name="T43" fmla="*/ 21 h 1202"/>
                <a:gd name="T44" fmla="*/ 85 w 810"/>
                <a:gd name="T45" fmla="*/ 21 h 1202"/>
                <a:gd name="T46" fmla="*/ 66 w 810"/>
                <a:gd name="T47" fmla="*/ 21 h 1202"/>
                <a:gd name="T48" fmla="*/ 45 w 810"/>
                <a:gd name="T49" fmla="*/ 22 h 1202"/>
                <a:gd name="T50" fmla="*/ 25 w 810"/>
                <a:gd name="T51" fmla="*/ 23 h 1202"/>
                <a:gd name="T52" fmla="*/ 11 w 810"/>
                <a:gd name="T53" fmla="*/ 23 h 1202"/>
                <a:gd name="T54" fmla="*/ 3 w 810"/>
                <a:gd name="T55" fmla="*/ 24 h 1202"/>
                <a:gd name="T56" fmla="*/ 0 w 810"/>
                <a:gd name="T57" fmla="*/ 25 h 1202"/>
                <a:gd name="T58" fmla="*/ 0 w 810"/>
                <a:gd name="T59" fmla="*/ 25 h 1202"/>
                <a:gd name="T60" fmla="*/ 8 w 810"/>
                <a:gd name="T61" fmla="*/ 27 h 1202"/>
                <a:gd name="T62" fmla="*/ 17 w 810"/>
                <a:gd name="T63" fmla="*/ 29 h 1202"/>
                <a:gd name="T64" fmla="*/ 19 w 810"/>
                <a:gd name="T65" fmla="*/ 29 h 1202"/>
                <a:gd name="T66" fmla="*/ 34 w 810"/>
                <a:gd name="T67" fmla="*/ 31 h 1202"/>
                <a:gd name="T68" fmla="*/ 46 w 810"/>
                <a:gd name="T69" fmla="*/ 34 h 1202"/>
                <a:gd name="T70" fmla="*/ 66 w 810"/>
                <a:gd name="T71" fmla="*/ 36 h 1202"/>
                <a:gd name="T72" fmla="*/ 71 w 810"/>
                <a:gd name="T73" fmla="*/ 36 h 1202"/>
                <a:gd name="T74" fmla="*/ 93 w 810"/>
                <a:gd name="T75" fmla="*/ 37 h 1202"/>
                <a:gd name="T76" fmla="*/ 114 w 810"/>
                <a:gd name="T77" fmla="*/ 38 h 1202"/>
                <a:gd name="T78" fmla="*/ 125 w 810"/>
                <a:gd name="T79" fmla="*/ 38 h 1202"/>
                <a:gd name="T80" fmla="*/ 153 w 810"/>
                <a:gd name="T81" fmla="*/ 38 h 1202"/>
                <a:gd name="T82" fmla="*/ 168 w 810"/>
                <a:gd name="T83" fmla="*/ 38 h 1202"/>
                <a:gd name="T84" fmla="*/ 205 w 810"/>
                <a:gd name="T85" fmla="*/ 38 h 1202"/>
                <a:gd name="T86" fmla="*/ 237 w 810"/>
                <a:gd name="T87" fmla="*/ 37 h 1202"/>
                <a:gd name="T88" fmla="*/ 265 w 810"/>
                <a:gd name="T89" fmla="*/ 36 h 1202"/>
                <a:gd name="T90" fmla="*/ 288 w 810"/>
                <a:gd name="T91" fmla="*/ 34 h 1202"/>
                <a:gd name="T92" fmla="*/ 306 w 810"/>
                <a:gd name="T93" fmla="*/ 33 h 1202"/>
                <a:gd name="T94" fmla="*/ 359 w 810"/>
                <a:gd name="T95" fmla="*/ 28 h 1202"/>
                <a:gd name="T96" fmla="*/ 475 w 810"/>
                <a:gd name="T97" fmla="*/ 20 h 1202"/>
                <a:gd name="T98" fmla="*/ 535 w 810"/>
                <a:gd name="T99" fmla="*/ 17 h 1202"/>
                <a:gd name="T100" fmla="*/ 664 w 810"/>
                <a:gd name="T101" fmla="*/ 9 h 1202"/>
                <a:gd name="T102" fmla="*/ 803 w 810"/>
                <a:gd name="T103" fmla="*/ 2 h 1202"/>
                <a:gd name="T104" fmla="*/ 793 w 810"/>
                <a:gd name="T105" fmla="*/ 0 h 12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10"/>
                <a:gd name="T160" fmla="*/ 0 h 1202"/>
                <a:gd name="T161" fmla="*/ 810 w 810"/>
                <a:gd name="T162" fmla="*/ 1202 h 120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10" h="1202">
                  <a:moveTo>
                    <a:pt x="793" y="0"/>
                  </a:moveTo>
                  <a:lnTo>
                    <a:pt x="779" y="2"/>
                  </a:lnTo>
                  <a:lnTo>
                    <a:pt x="747" y="6"/>
                  </a:lnTo>
                  <a:lnTo>
                    <a:pt x="717" y="12"/>
                  </a:lnTo>
                  <a:lnTo>
                    <a:pt x="691" y="18"/>
                  </a:lnTo>
                  <a:lnTo>
                    <a:pt x="667" y="28"/>
                  </a:lnTo>
                  <a:lnTo>
                    <a:pt x="644" y="38"/>
                  </a:lnTo>
                  <a:lnTo>
                    <a:pt x="625" y="52"/>
                  </a:lnTo>
                  <a:lnTo>
                    <a:pt x="607" y="66"/>
                  </a:lnTo>
                  <a:lnTo>
                    <a:pt x="591" y="81"/>
                  </a:lnTo>
                  <a:lnTo>
                    <a:pt x="574" y="103"/>
                  </a:lnTo>
                  <a:lnTo>
                    <a:pt x="556" y="129"/>
                  </a:lnTo>
                  <a:lnTo>
                    <a:pt x="538" y="157"/>
                  </a:lnTo>
                  <a:lnTo>
                    <a:pt x="518" y="191"/>
                  </a:lnTo>
                  <a:lnTo>
                    <a:pt x="497" y="232"/>
                  </a:lnTo>
                  <a:lnTo>
                    <a:pt x="470" y="284"/>
                  </a:lnTo>
                  <a:lnTo>
                    <a:pt x="406" y="417"/>
                  </a:lnTo>
                  <a:lnTo>
                    <a:pt x="348" y="542"/>
                  </a:lnTo>
                  <a:lnTo>
                    <a:pt x="279" y="693"/>
                  </a:lnTo>
                  <a:lnTo>
                    <a:pt x="233" y="795"/>
                  </a:lnTo>
                  <a:lnTo>
                    <a:pt x="209" y="842"/>
                  </a:lnTo>
                  <a:lnTo>
                    <a:pt x="203" y="825"/>
                  </a:lnTo>
                  <a:lnTo>
                    <a:pt x="195" y="795"/>
                  </a:lnTo>
                  <a:lnTo>
                    <a:pt x="181" y="741"/>
                  </a:lnTo>
                  <a:lnTo>
                    <a:pt x="171" y="709"/>
                  </a:lnTo>
                  <a:lnTo>
                    <a:pt x="166" y="697"/>
                  </a:lnTo>
                  <a:lnTo>
                    <a:pt x="160" y="689"/>
                  </a:lnTo>
                  <a:lnTo>
                    <a:pt x="153" y="681"/>
                  </a:lnTo>
                  <a:lnTo>
                    <a:pt x="146" y="677"/>
                  </a:lnTo>
                  <a:lnTo>
                    <a:pt x="137" y="674"/>
                  </a:lnTo>
                  <a:lnTo>
                    <a:pt x="128" y="672"/>
                  </a:lnTo>
                  <a:lnTo>
                    <a:pt x="118" y="674"/>
                  </a:lnTo>
                  <a:lnTo>
                    <a:pt x="107" y="676"/>
                  </a:lnTo>
                  <a:lnTo>
                    <a:pt x="97" y="677"/>
                  </a:lnTo>
                  <a:lnTo>
                    <a:pt x="85" y="683"/>
                  </a:lnTo>
                  <a:lnTo>
                    <a:pt x="76" y="689"/>
                  </a:lnTo>
                  <a:lnTo>
                    <a:pt x="66" y="695"/>
                  </a:lnTo>
                  <a:lnTo>
                    <a:pt x="45" y="715"/>
                  </a:lnTo>
                  <a:lnTo>
                    <a:pt x="34" y="725"/>
                  </a:lnTo>
                  <a:lnTo>
                    <a:pt x="25" y="737"/>
                  </a:lnTo>
                  <a:lnTo>
                    <a:pt x="17" y="751"/>
                  </a:lnTo>
                  <a:lnTo>
                    <a:pt x="11" y="763"/>
                  </a:lnTo>
                  <a:lnTo>
                    <a:pt x="5" y="777"/>
                  </a:lnTo>
                  <a:lnTo>
                    <a:pt x="3" y="791"/>
                  </a:lnTo>
                  <a:lnTo>
                    <a:pt x="0" y="805"/>
                  </a:lnTo>
                  <a:lnTo>
                    <a:pt x="0" y="819"/>
                  </a:lnTo>
                  <a:lnTo>
                    <a:pt x="0" y="830"/>
                  </a:lnTo>
                  <a:lnTo>
                    <a:pt x="3" y="850"/>
                  </a:lnTo>
                  <a:lnTo>
                    <a:pt x="8" y="884"/>
                  </a:lnTo>
                  <a:lnTo>
                    <a:pt x="17" y="934"/>
                  </a:lnTo>
                  <a:lnTo>
                    <a:pt x="19" y="948"/>
                  </a:lnTo>
                  <a:lnTo>
                    <a:pt x="19" y="946"/>
                  </a:lnTo>
                  <a:lnTo>
                    <a:pt x="34" y="1015"/>
                  </a:lnTo>
                  <a:lnTo>
                    <a:pt x="46" y="1067"/>
                  </a:lnTo>
                  <a:lnTo>
                    <a:pt x="59" y="1107"/>
                  </a:lnTo>
                  <a:lnTo>
                    <a:pt x="66" y="1125"/>
                  </a:lnTo>
                  <a:lnTo>
                    <a:pt x="71" y="1138"/>
                  </a:lnTo>
                  <a:lnTo>
                    <a:pt x="81" y="1156"/>
                  </a:lnTo>
                  <a:lnTo>
                    <a:pt x="93" y="1168"/>
                  </a:lnTo>
                  <a:lnTo>
                    <a:pt x="102" y="1180"/>
                  </a:lnTo>
                  <a:lnTo>
                    <a:pt x="114" y="1188"/>
                  </a:lnTo>
                  <a:lnTo>
                    <a:pt x="125" y="1194"/>
                  </a:lnTo>
                  <a:lnTo>
                    <a:pt x="139" y="1200"/>
                  </a:lnTo>
                  <a:lnTo>
                    <a:pt x="153" y="1202"/>
                  </a:lnTo>
                  <a:lnTo>
                    <a:pt x="168" y="1202"/>
                  </a:lnTo>
                  <a:lnTo>
                    <a:pt x="187" y="1202"/>
                  </a:lnTo>
                  <a:lnTo>
                    <a:pt x="205" y="1196"/>
                  </a:lnTo>
                  <a:lnTo>
                    <a:pt x="222" y="1186"/>
                  </a:lnTo>
                  <a:lnTo>
                    <a:pt x="237" y="1174"/>
                  </a:lnTo>
                  <a:lnTo>
                    <a:pt x="251" y="1156"/>
                  </a:lnTo>
                  <a:lnTo>
                    <a:pt x="265" y="1136"/>
                  </a:lnTo>
                  <a:lnTo>
                    <a:pt x="276" y="1113"/>
                  </a:lnTo>
                  <a:lnTo>
                    <a:pt x="288" y="1087"/>
                  </a:lnTo>
                  <a:lnTo>
                    <a:pt x="306" y="1035"/>
                  </a:lnTo>
                  <a:lnTo>
                    <a:pt x="359" y="910"/>
                  </a:lnTo>
                  <a:lnTo>
                    <a:pt x="416" y="785"/>
                  </a:lnTo>
                  <a:lnTo>
                    <a:pt x="475" y="662"/>
                  </a:lnTo>
                  <a:lnTo>
                    <a:pt x="535" y="540"/>
                  </a:lnTo>
                  <a:lnTo>
                    <a:pt x="598" y="421"/>
                  </a:lnTo>
                  <a:lnTo>
                    <a:pt x="664" y="304"/>
                  </a:lnTo>
                  <a:lnTo>
                    <a:pt x="733" y="189"/>
                  </a:lnTo>
                  <a:lnTo>
                    <a:pt x="803" y="75"/>
                  </a:lnTo>
                  <a:lnTo>
                    <a:pt x="810" y="62"/>
                  </a:lnTo>
                  <a:lnTo>
                    <a:pt x="79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14"/>
            <p:cNvSpPr>
              <a:spLocks/>
            </p:cNvSpPr>
            <p:nvPr/>
          </p:nvSpPr>
          <p:spPr bwMode="auto">
            <a:xfrm>
              <a:off x="2661" y="1908"/>
              <a:ext cx="770" cy="573"/>
            </a:xfrm>
            <a:custGeom>
              <a:avLst/>
              <a:gdLst>
                <a:gd name="T0" fmla="*/ 770 w 770"/>
                <a:gd name="T1" fmla="*/ 1 h 1146"/>
                <a:gd name="T2" fmla="*/ 632 w 770"/>
                <a:gd name="T3" fmla="*/ 8 h 1146"/>
                <a:gd name="T4" fmla="*/ 501 w 770"/>
                <a:gd name="T5" fmla="*/ 15 h 1146"/>
                <a:gd name="T6" fmla="*/ 441 w 770"/>
                <a:gd name="T7" fmla="*/ 19 h 1146"/>
                <a:gd name="T8" fmla="*/ 326 w 770"/>
                <a:gd name="T9" fmla="*/ 27 h 1146"/>
                <a:gd name="T10" fmla="*/ 271 w 770"/>
                <a:gd name="T11" fmla="*/ 30 h 1146"/>
                <a:gd name="T12" fmla="*/ 253 w 770"/>
                <a:gd name="T13" fmla="*/ 33 h 1146"/>
                <a:gd name="T14" fmla="*/ 232 w 770"/>
                <a:gd name="T15" fmla="*/ 35 h 1146"/>
                <a:gd name="T16" fmla="*/ 209 w 770"/>
                <a:gd name="T17" fmla="*/ 35 h 1146"/>
                <a:gd name="T18" fmla="*/ 181 w 770"/>
                <a:gd name="T19" fmla="*/ 36 h 1146"/>
                <a:gd name="T20" fmla="*/ 150 w 770"/>
                <a:gd name="T21" fmla="*/ 36 h 1146"/>
                <a:gd name="T22" fmla="*/ 136 w 770"/>
                <a:gd name="T23" fmla="*/ 36 h 1146"/>
                <a:gd name="T24" fmla="*/ 114 w 770"/>
                <a:gd name="T25" fmla="*/ 36 h 1146"/>
                <a:gd name="T26" fmla="*/ 104 w 770"/>
                <a:gd name="T27" fmla="*/ 36 h 1146"/>
                <a:gd name="T28" fmla="*/ 86 w 770"/>
                <a:gd name="T29" fmla="*/ 35 h 1146"/>
                <a:gd name="T30" fmla="*/ 70 w 770"/>
                <a:gd name="T31" fmla="*/ 35 h 1146"/>
                <a:gd name="T32" fmla="*/ 63 w 770"/>
                <a:gd name="T33" fmla="*/ 34 h 1146"/>
                <a:gd name="T34" fmla="*/ 46 w 770"/>
                <a:gd name="T35" fmla="*/ 33 h 1146"/>
                <a:gd name="T36" fmla="*/ 34 w 770"/>
                <a:gd name="T37" fmla="*/ 30 h 1146"/>
                <a:gd name="T38" fmla="*/ 20 w 770"/>
                <a:gd name="T39" fmla="*/ 28 h 1146"/>
                <a:gd name="T40" fmla="*/ 18 w 770"/>
                <a:gd name="T41" fmla="*/ 28 h 1146"/>
                <a:gd name="T42" fmla="*/ 1 w 770"/>
                <a:gd name="T43" fmla="*/ 25 h 1146"/>
                <a:gd name="T44" fmla="*/ 0 w 770"/>
                <a:gd name="T45" fmla="*/ 24 h 1146"/>
                <a:gd name="T46" fmla="*/ 3 w 770"/>
                <a:gd name="T47" fmla="*/ 23 h 1146"/>
                <a:gd name="T48" fmla="*/ 10 w 770"/>
                <a:gd name="T49" fmla="*/ 23 h 1146"/>
                <a:gd name="T50" fmla="*/ 21 w 770"/>
                <a:gd name="T51" fmla="*/ 22 h 1146"/>
                <a:gd name="T52" fmla="*/ 38 w 770"/>
                <a:gd name="T53" fmla="*/ 22 h 1146"/>
                <a:gd name="T54" fmla="*/ 56 w 770"/>
                <a:gd name="T55" fmla="*/ 21 h 1146"/>
                <a:gd name="T56" fmla="*/ 93 w 770"/>
                <a:gd name="T57" fmla="*/ 20 h 1146"/>
                <a:gd name="T58" fmla="*/ 110 w 770"/>
                <a:gd name="T59" fmla="*/ 20 h 1146"/>
                <a:gd name="T60" fmla="*/ 121 w 770"/>
                <a:gd name="T61" fmla="*/ 20 h 1146"/>
                <a:gd name="T62" fmla="*/ 129 w 770"/>
                <a:gd name="T63" fmla="*/ 21 h 1146"/>
                <a:gd name="T64" fmla="*/ 132 w 770"/>
                <a:gd name="T65" fmla="*/ 21 h 1146"/>
                <a:gd name="T66" fmla="*/ 146 w 770"/>
                <a:gd name="T67" fmla="*/ 22 h 1146"/>
                <a:gd name="T68" fmla="*/ 159 w 770"/>
                <a:gd name="T69" fmla="*/ 24 h 1146"/>
                <a:gd name="T70" fmla="*/ 169 w 770"/>
                <a:gd name="T71" fmla="*/ 25 h 1146"/>
                <a:gd name="T72" fmla="*/ 180 w 770"/>
                <a:gd name="T73" fmla="*/ 26 h 1146"/>
                <a:gd name="T74" fmla="*/ 188 w 770"/>
                <a:gd name="T75" fmla="*/ 26 h 1146"/>
                <a:gd name="T76" fmla="*/ 191 w 770"/>
                <a:gd name="T77" fmla="*/ 26 h 1146"/>
                <a:gd name="T78" fmla="*/ 201 w 770"/>
                <a:gd name="T79" fmla="*/ 26 h 1146"/>
                <a:gd name="T80" fmla="*/ 244 w 770"/>
                <a:gd name="T81" fmla="*/ 23 h 1146"/>
                <a:gd name="T82" fmla="*/ 278 w 770"/>
                <a:gd name="T83" fmla="*/ 21 h 1146"/>
                <a:gd name="T84" fmla="*/ 403 w 770"/>
                <a:gd name="T85" fmla="*/ 12 h 1146"/>
                <a:gd name="T86" fmla="*/ 469 w 770"/>
                <a:gd name="T87" fmla="*/ 9 h 1146"/>
                <a:gd name="T88" fmla="*/ 516 w 770"/>
                <a:gd name="T89" fmla="*/ 5 h 1146"/>
                <a:gd name="T90" fmla="*/ 534 w 770"/>
                <a:gd name="T91" fmla="*/ 4 h 1146"/>
                <a:gd name="T92" fmla="*/ 569 w 770"/>
                <a:gd name="T93" fmla="*/ 2 h 1146"/>
                <a:gd name="T94" fmla="*/ 586 w 770"/>
                <a:gd name="T95" fmla="*/ 2 h 1146"/>
                <a:gd name="T96" fmla="*/ 617 w 770"/>
                <a:gd name="T97" fmla="*/ 1 h 1146"/>
                <a:gd name="T98" fmla="*/ 655 w 770"/>
                <a:gd name="T99" fmla="*/ 1 h 1146"/>
                <a:gd name="T100" fmla="*/ 677 w 770"/>
                <a:gd name="T101" fmla="*/ 1 h 1146"/>
                <a:gd name="T102" fmla="*/ 732 w 770"/>
                <a:gd name="T103" fmla="*/ 1 h 1146"/>
                <a:gd name="T104" fmla="*/ 770 w 770"/>
                <a:gd name="T105" fmla="*/ 1 h 1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0"/>
                <a:gd name="T160" fmla="*/ 0 h 1146"/>
                <a:gd name="T161" fmla="*/ 770 w 770"/>
                <a:gd name="T162" fmla="*/ 1146 h 1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0" h="1146">
                  <a:moveTo>
                    <a:pt x="770" y="28"/>
                  </a:moveTo>
                  <a:lnTo>
                    <a:pt x="770" y="28"/>
                  </a:lnTo>
                  <a:lnTo>
                    <a:pt x="699" y="141"/>
                  </a:lnTo>
                  <a:lnTo>
                    <a:pt x="632" y="256"/>
                  </a:lnTo>
                  <a:lnTo>
                    <a:pt x="566" y="375"/>
                  </a:lnTo>
                  <a:lnTo>
                    <a:pt x="501" y="495"/>
                  </a:lnTo>
                  <a:lnTo>
                    <a:pt x="441" y="618"/>
                  </a:lnTo>
                  <a:lnTo>
                    <a:pt x="382" y="741"/>
                  </a:lnTo>
                  <a:lnTo>
                    <a:pt x="326" y="864"/>
                  </a:lnTo>
                  <a:lnTo>
                    <a:pt x="271" y="991"/>
                  </a:lnTo>
                  <a:lnTo>
                    <a:pt x="253" y="1043"/>
                  </a:lnTo>
                  <a:lnTo>
                    <a:pt x="243" y="1069"/>
                  </a:lnTo>
                  <a:lnTo>
                    <a:pt x="232" y="1089"/>
                  </a:lnTo>
                  <a:lnTo>
                    <a:pt x="221" y="1106"/>
                  </a:lnTo>
                  <a:lnTo>
                    <a:pt x="209" y="1120"/>
                  </a:lnTo>
                  <a:lnTo>
                    <a:pt x="195" y="1132"/>
                  </a:lnTo>
                  <a:lnTo>
                    <a:pt x="181" y="1140"/>
                  </a:lnTo>
                  <a:lnTo>
                    <a:pt x="166" y="1144"/>
                  </a:lnTo>
                  <a:lnTo>
                    <a:pt x="150" y="1146"/>
                  </a:lnTo>
                  <a:lnTo>
                    <a:pt x="136" y="1144"/>
                  </a:lnTo>
                  <a:lnTo>
                    <a:pt x="124" y="1142"/>
                  </a:lnTo>
                  <a:lnTo>
                    <a:pt x="114" y="1138"/>
                  </a:lnTo>
                  <a:lnTo>
                    <a:pt x="104" y="1134"/>
                  </a:lnTo>
                  <a:lnTo>
                    <a:pt x="94" y="1126"/>
                  </a:lnTo>
                  <a:lnTo>
                    <a:pt x="86" y="1118"/>
                  </a:lnTo>
                  <a:lnTo>
                    <a:pt x="77" y="1106"/>
                  </a:lnTo>
                  <a:lnTo>
                    <a:pt x="70" y="1093"/>
                  </a:lnTo>
                  <a:lnTo>
                    <a:pt x="63" y="1081"/>
                  </a:lnTo>
                  <a:lnTo>
                    <a:pt x="58" y="1065"/>
                  </a:lnTo>
                  <a:lnTo>
                    <a:pt x="46" y="1027"/>
                  </a:lnTo>
                  <a:lnTo>
                    <a:pt x="34" y="977"/>
                  </a:lnTo>
                  <a:lnTo>
                    <a:pt x="20" y="910"/>
                  </a:lnTo>
                  <a:lnTo>
                    <a:pt x="18" y="898"/>
                  </a:lnTo>
                  <a:lnTo>
                    <a:pt x="6" y="826"/>
                  </a:lnTo>
                  <a:lnTo>
                    <a:pt x="1" y="804"/>
                  </a:lnTo>
                  <a:lnTo>
                    <a:pt x="0" y="789"/>
                  </a:lnTo>
                  <a:lnTo>
                    <a:pt x="1" y="777"/>
                  </a:lnTo>
                  <a:lnTo>
                    <a:pt x="3" y="767"/>
                  </a:lnTo>
                  <a:lnTo>
                    <a:pt x="6" y="757"/>
                  </a:lnTo>
                  <a:lnTo>
                    <a:pt x="10" y="745"/>
                  </a:lnTo>
                  <a:lnTo>
                    <a:pt x="16" y="735"/>
                  </a:lnTo>
                  <a:lnTo>
                    <a:pt x="21" y="725"/>
                  </a:lnTo>
                  <a:lnTo>
                    <a:pt x="28" y="717"/>
                  </a:lnTo>
                  <a:lnTo>
                    <a:pt x="38" y="707"/>
                  </a:lnTo>
                  <a:lnTo>
                    <a:pt x="56" y="691"/>
                  </a:lnTo>
                  <a:lnTo>
                    <a:pt x="75" y="679"/>
                  </a:lnTo>
                  <a:lnTo>
                    <a:pt x="93" y="671"/>
                  </a:lnTo>
                  <a:lnTo>
                    <a:pt x="110" y="669"/>
                  </a:lnTo>
                  <a:lnTo>
                    <a:pt x="115" y="669"/>
                  </a:lnTo>
                  <a:lnTo>
                    <a:pt x="121" y="671"/>
                  </a:lnTo>
                  <a:lnTo>
                    <a:pt x="125" y="675"/>
                  </a:lnTo>
                  <a:lnTo>
                    <a:pt x="129" y="679"/>
                  </a:lnTo>
                  <a:lnTo>
                    <a:pt x="132" y="685"/>
                  </a:lnTo>
                  <a:lnTo>
                    <a:pt x="136" y="695"/>
                  </a:lnTo>
                  <a:lnTo>
                    <a:pt x="146" y="721"/>
                  </a:lnTo>
                  <a:lnTo>
                    <a:pt x="159" y="775"/>
                  </a:lnTo>
                  <a:lnTo>
                    <a:pt x="169" y="806"/>
                  </a:lnTo>
                  <a:lnTo>
                    <a:pt x="177" y="830"/>
                  </a:lnTo>
                  <a:lnTo>
                    <a:pt x="180" y="838"/>
                  </a:lnTo>
                  <a:lnTo>
                    <a:pt x="184" y="844"/>
                  </a:lnTo>
                  <a:lnTo>
                    <a:pt x="188" y="848"/>
                  </a:lnTo>
                  <a:lnTo>
                    <a:pt x="191" y="850"/>
                  </a:lnTo>
                  <a:lnTo>
                    <a:pt x="195" y="846"/>
                  </a:lnTo>
                  <a:lnTo>
                    <a:pt x="201" y="838"/>
                  </a:lnTo>
                  <a:lnTo>
                    <a:pt x="218" y="806"/>
                  </a:lnTo>
                  <a:lnTo>
                    <a:pt x="244" y="753"/>
                  </a:lnTo>
                  <a:lnTo>
                    <a:pt x="278" y="677"/>
                  </a:lnTo>
                  <a:lnTo>
                    <a:pt x="346" y="528"/>
                  </a:lnTo>
                  <a:lnTo>
                    <a:pt x="403" y="403"/>
                  </a:lnTo>
                  <a:lnTo>
                    <a:pt x="469" y="270"/>
                  </a:lnTo>
                  <a:lnTo>
                    <a:pt x="494" y="218"/>
                  </a:lnTo>
                  <a:lnTo>
                    <a:pt x="516" y="179"/>
                  </a:lnTo>
                  <a:lnTo>
                    <a:pt x="534" y="145"/>
                  </a:lnTo>
                  <a:lnTo>
                    <a:pt x="552" y="117"/>
                  </a:lnTo>
                  <a:lnTo>
                    <a:pt x="569" y="93"/>
                  </a:lnTo>
                  <a:lnTo>
                    <a:pt x="586" y="73"/>
                  </a:lnTo>
                  <a:lnTo>
                    <a:pt x="600" y="57"/>
                  </a:lnTo>
                  <a:lnTo>
                    <a:pt x="617" y="45"/>
                  </a:lnTo>
                  <a:lnTo>
                    <a:pt x="635" y="34"/>
                  </a:lnTo>
                  <a:lnTo>
                    <a:pt x="655" y="24"/>
                  </a:lnTo>
                  <a:lnTo>
                    <a:pt x="677" y="16"/>
                  </a:lnTo>
                  <a:lnTo>
                    <a:pt x="702" y="8"/>
                  </a:lnTo>
                  <a:lnTo>
                    <a:pt x="732" y="4"/>
                  </a:lnTo>
                  <a:lnTo>
                    <a:pt x="763" y="0"/>
                  </a:lnTo>
                  <a:lnTo>
                    <a:pt x="770" y="28"/>
                  </a:lnTo>
                  <a:close/>
                </a:path>
              </a:pathLst>
            </a:custGeom>
            <a:solidFill>
              <a:srgbClr val="BE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15"/>
            <p:cNvSpPr>
              <a:spLocks/>
            </p:cNvSpPr>
            <p:nvPr/>
          </p:nvSpPr>
          <p:spPr bwMode="auto">
            <a:xfrm>
              <a:off x="2681" y="1923"/>
              <a:ext cx="723" cy="544"/>
            </a:xfrm>
            <a:custGeom>
              <a:avLst/>
              <a:gdLst>
                <a:gd name="T0" fmla="*/ 466 w 723"/>
                <a:gd name="T1" fmla="*/ 14 h 1088"/>
                <a:gd name="T2" fmla="*/ 345 w 723"/>
                <a:gd name="T3" fmla="*/ 21 h 1088"/>
                <a:gd name="T4" fmla="*/ 234 w 723"/>
                <a:gd name="T5" fmla="*/ 29 h 1088"/>
                <a:gd name="T6" fmla="*/ 215 w 723"/>
                <a:gd name="T7" fmla="*/ 31 h 1088"/>
                <a:gd name="T8" fmla="*/ 206 w 723"/>
                <a:gd name="T9" fmla="*/ 31 h 1088"/>
                <a:gd name="T10" fmla="*/ 189 w 723"/>
                <a:gd name="T11" fmla="*/ 33 h 1088"/>
                <a:gd name="T12" fmla="*/ 167 w 723"/>
                <a:gd name="T13" fmla="*/ 34 h 1088"/>
                <a:gd name="T14" fmla="*/ 143 w 723"/>
                <a:gd name="T15" fmla="*/ 34 h 1088"/>
                <a:gd name="T16" fmla="*/ 130 w 723"/>
                <a:gd name="T17" fmla="*/ 34 h 1088"/>
                <a:gd name="T18" fmla="*/ 108 w 723"/>
                <a:gd name="T19" fmla="*/ 34 h 1088"/>
                <a:gd name="T20" fmla="*/ 91 w 723"/>
                <a:gd name="T21" fmla="*/ 34 h 1088"/>
                <a:gd name="T22" fmla="*/ 85 w 723"/>
                <a:gd name="T23" fmla="*/ 34 h 1088"/>
                <a:gd name="T24" fmla="*/ 71 w 723"/>
                <a:gd name="T25" fmla="*/ 34 h 1088"/>
                <a:gd name="T26" fmla="*/ 66 w 723"/>
                <a:gd name="T27" fmla="*/ 33 h 1088"/>
                <a:gd name="T28" fmla="*/ 45 w 723"/>
                <a:gd name="T29" fmla="*/ 30 h 1088"/>
                <a:gd name="T30" fmla="*/ 32 w 723"/>
                <a:gd name="T31" fmla="*/ 29 h 1088"/>
                <a:gd name="T32" fmla="*/ 18 w 723"/>
                <a:gd name="T33" fmla="*/ 27 h 1088"/>
                <a:gd name="T34" fmla="*/ 17 w 723"/>
                <a:gd name="T35" fmla="*/ 26 h 1088"/>
                <a:gd name="T36" fmla="*/ 8 w 723"/>
                <a:gd name="T37" fmla="*/ 25 h 1088"/>
                <a:gd name="T38" fmla="*/ 1 w 723"/>
                <a:gd name="T39" fmla="*/ 23 h 1088"/>
                <a:gd name="T40" fmla="*/ 0 w 723"/>
                <a:gd name="T41" fmla="*/ 23 h 1088"/>
                <a:gd name="T42" fmla="*/ 1 w 723"/>
                <a:gd name="T43" fmla="*/ 23 h 1088"/>
                <a:gd name="T44" fmla="*/ 17 w 723"/>
                <a:gd name="T45" fmla="*/ 22 h 1088"/>
                <a:gd name="T46" fmla="*/ 29 w 723"/>
                <a:gd name="T47" fmla="*/ 21 h 1088"/>
                <a:gd name="T48" fmla="*/ 60 w 723"/>
                <a:gd name="T49" fmla="*/ 21 h 1088"/>
                <a:gd name="T50" fmla="*/ 90 w 723"/>
                <a:gd name="T51" fmla="*/ 20 h 1088"/>
                <a:gd name="T52" fmla="*/ 94 w 723"/>
                <a:gd name="T53" fmla="*/ 20 h 1088"/>
                <a:gd name="T54" fmla="*/ 95 w 723"/>
                <a:gd name="T55" fmla="*/ 20 h 1088"/>
                <a:gd name="T56" fmla="*/ 108 w 723"/>
                <a:gd name="T57" fmla="*/ 21 h 1088"/>
                <a:gd name="T58" fmla="*/ 121 w 723"/>
                <a:gd name="T59" fmla="*/ 23 h 1088"/>
                <a:gd name="T60" fmla="*/ 132 w 723"/>
                <a:gd name="T61" fmla="*/ 24 h 1088"/>
                <a:gd name="T62" fmla="*/ 143 w 723"/>
                <a:gd name="T63" fmla="*/ 25 h 1088"/>
                <a:gd name="T64" fmla="*/ 156 w 723"/>
                <a:gd name="T65" fmla="*/ 26 h 1088"/>
                <a:gd name="T66" fmla="*/ 171 w 723"/>
                <a:gd name="T67" fmla="*/ 26 h 1088"/>
                <a:gd name="T68" fmla="*/ 175 w 723"/>
                <a:gd name="T69" fmla="*/ 26 h 1088"/>
                <a:gd name="T70" fmla="*/ 188 w 723"/>
                <a:gd name="T71" fmla="*/ 26 h 1088"/>
                <a:gd name="T72" fmla="*/ 209 w 723"/>
                <a:gd name="T73" fmla="*/ 25 h 1088"/>
                <a:gd name="T74" fmla="*/ 247 w 723"/>
                <a:gd name="T75" fmla="*/ 22 h 1088"/>
                <a:gd name="T76" fmla="*/ 275 w 723"/>
                <a:gd name="T77" fmla="*/ 20 h 1088"/>
                <a:gd name="T78" fmla="*/ 400 w 723"/>
                <a:gd name="T79" fmla="*/ 12 h 1088"/>
                <a:gd name="T80" fmla="*/ 465 w 723"/>
                <a:gd name="T81" fmla="*/ 8 h 1088"/>
                <a:gd name="T82" fmla="*/ 511 w 723"/>
                <a:gd name="T83" fmla="*/ 5 h 1088"/>
                <a:gd name="T84" fmla="*/ 529 w 723"/>
                <a:gd name="T85" fmla="*/ 4 h 1088"/>
                <a:gd name="T86" fmla="*/ 562 w 723"/>
                <a:gd name="T87" fmla="*/ 2 h 1088"/>
                <a:gd name="T88" fmla="*/ 577 w 723"/>
                <a:gd name="T89" fmla="*/ 1 h 1088"/>
                <a:gd name="T90" fmla="*/ 605 w 723"/>
                <a:gd name="T91" fmla="*/ 1 h 1088"/>
                <a:gd name="T92" fmla="*/ 640 w 723"/>
                <a:gd name="T93" fmla="*/ 1 h 1088"/>
                <a:gd name="T94" fmla="*/ 658 w 723"/>
                <a:gd name="T95" fmla="*/ 1 h 1088"/>
                <a:gd name="T96" fmla="*/ 699 w 723"/>
                <a:gd name="T97" fmla="*/ 1 h 1088"/>
                <a:gd name="T98" fmla="*/ 723 w 723"/>
                <a:gd name="T99" fmla="*/ 0 h 1088"/>
                <a:gd name="T100" fmla="*/ 591 w 723"/>
                <a:gd name="T101" fmla="*/ 6 h 1088"/>
                <a:gd name="T102" fmla="*/ 466 w 723"/>
                <a:gd name="T103" fmla="*/ 14 h 10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23"/>
                <a:gd name="T157" fmla="*/ 0 h 1088"/>
                <a:gd name="T158" fmla="*/ 723 w 723"/>
                <a:gd name="T159" fmla="*/ 1088 h 10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23" h="1088">
                  <a:moveTo>
                    <a:pt x="466" y="449"/>
                  </a:moveTo>
                  <a:lnTo>
                    <a:pt x="466" y="449"/>
                  </a:lnTo>
                  <a:lnTo>
                    <a:pt x="404" y="572"/>
                  </a:lnTo>
                  <a:lnTo>
                    <a:pt x="345" y="695"/>
                  </a:lnTo>
                  <a:lnTo>
                    <a:pt x="289" y="820"/>
                  </a:lnTo>
                  <a:lnTo>
                    <a:pt x="234" y="947"/>
                  </a:lnTo>
                  <a:lnTo>
                    <a:pt x="215" y="1001"/>
                  </a:lnTo>
                  <a:lnTo>
                    <a:pt x="206" y="1023"/>
                  </a:lnTo>
                  <a:lnTo>
                    <a:pt x="198" y="1041"/>
                  </a:lnTo>
                  <a:lnTo>
                    <a:pt x="189" y="1055"/>
                  </a:lnTo>
                  <a:lnTo>
                    <a:pt x="178" y="1067"/>
                  </a:lnTo>
                  <a:lnTo>
                    <a:pt x="167" y="1076"/>
                  </a:lnTo>
                  <a:lnTo>
                    <a:pt x="156" y="1082"/>
                  </a:lnTo>
                  <a:lnTo>
                    <a:pt x="143" y="1086"/>
                  </a:lnTo>
                  <a:lnTo>
                    <a:pt x="130" y="1088"/>
                  </a:lnTo>
                  <a:lnTo>
                    <a:pt x="119" y="1088"/>
                  </a:lnTo>
                  <a:lnTo>
                    <a:pt x="108" y="1086"/>
                  </a:lnTo>
                  <a:lnTo>
                    <a:pt x="99" y="1082"/>
                  </a:lnTo>
                  <a:lnTo>
                    <a:pt x="91" y="1078"/>
                  </a:lnTo>
                  <a:lnTo>
                    <a:pt x="85" y="1074"/>
                  </a:lnTo>
                  <a:lnTo>
                    <a:pt x="78" y="1067"/>
                  </a:lnTo>
                  <a:lnTo>
                    <a:pt x="71" y="1057"/>
                  </a:lnTo>
                  <a:lnTo>
                    <a:pt x="66" y="1047"/>
                  </a:lnTo>
                  <a:lnTo>
                    <a:pt x="55" y="1021"/>
                  </a:lnTo>
                  <a:lnTo>
                    <a:pt x="45" y="987"/>
                  </a:lnTo>
                  <a:lnTo>
                    <a:pt x="32" y="939"/>
                  </a:lnTo>
                  <a:lnTo>
                    <a:pt x="19" y="872"/>
                  </a:lnTo>
                  <a:lnTo>
                    <a:pt x="18" y="870"/>
                  </a:lnTo>
                  <a:lnTo>
                    <a:pt x="17" y="862"/>
                  </a:lnTo>
                  <a:lnTo>
                    <a:pt x="17" y="860"/>
                  </a:lnTo>
                  <a:lnTo>
                    <a:pt x="8" y="814"/>
                  </a:lnTo>
                  <a:lnTo>
                    <a:pt x="3" y="782"/>
                  </a:lnTo>
                  <a:lnTo>
                    <a:pt x="1" y="767"/>
                  </a:lnTo>
                  <a:lnTo>
                    <a:pt x="0" y="759"/>
                  </a:lnTo>
                  <a:lnTo>
                    <a:pt x="1" y="751"/>
                  </a:lnTo>
                  <a:lnTo>
                    <a:pt x="1" y="743"/>
                  </a:lnTo>
                  <a:lnTo>
                    <a:pt x="7" y="729"/>
                  </a:lnTo>
                  <a:lnTo>
                    <a:pt x="17" y="713"/>
                  </a:lnTo>
                  <a:lnTo>
                    <a:pt x="29" y="699"/>
                  </a:lnTo>
                  <a:lnTo>
                    <a:pt x="45" y="685"/>
                  </a:lnTo>
                  <a:lnTo>
                    <a:pt x="60" y="675"/>
                  </a:lnTo>
                  <a:lnTo>
                    <a:pt x="76" y="669"/>
                  </a:lnTo>
                  <a:lnTo>
                    <a:pt x="90" y="667"/>
                  </a:lnTo>
                  <a:lnTo>
                    <a:pt x="94" y="667"/>
                  </a:lnTo>
                  <a:lnTo>
                    <a:pt x="95" y="669"/>
                  </a:lnTo>
                  <a:lnTo>
                    <a:pt x="99" y="675"/>
                  </a:lnTo>
                  <a:lnTo>
                    <a:pt x="108" y="701"/>
                  </a:lnTo>
                  <a:lnTo>
                    <a:pt x="121" y="753"/>
                  </a:lnTo>
                  <a:lnTo>
                    <a:pt x="132" y="792"/>
                  </a:lnTo>
                  <a:lnTo>
                    <a:pt x="137" y="808"/>
                  </a:lnTo>
                  <a:lnTo>
                    <a:pt x="143" y="822"/>
                  </a:lnTo>
                  <a:lnTo>
                    <a:pt x="149" y="832"/>
                  </a:lnTo>
                  <a:lnTo>
                    <a:pt x="156" y="840"/>
                  </a:lnTo>
                  <a:lnTo>
                    <a:pt x="163" y="846"/>
                  </a:lnTo>
                  <a:lnTo>
                    <a:pt x="171" y="846"/>
                  </a:lnTo>
                  <a:lnTo>
                    <a:pt x="175" y="846"/>
                  </a:lnTo>
                  <a:lnTo>
                    <a:pt x="181" y="844"/>
                  </a:lnTo>
                  <a:lnTo>
                    <a:pt x="188" y="836"/>
                  </a:lnTo>
                  <a:lnTo>
                    <a:pt x="196" y="824"/>
                  </a:lnTo>
                  <a:lnTo>
                    <a:pt x="209" y="802"/>
                  </a:lnTo>
                  <a:lnTo>
                    <a:pt x="226" y="768"/>
                  </a:lnTo>
                  <a:lnTo>
                    <a:pt x="247" y="723"/>
                  </a:lnTo>
                  <a:lnTo>
                    <a:pt x="275" y="663"/>
                  </a:lnTo>
                  <a:lnTo>
                    <a:pt x="342" y="512"/>
                  </a:lnTo>
                  <a:lnTo>
                    <a:pt x="400" y="389"/>
                  </a:lnTo>
                  <a:lnTo>
                    <a:pt x="465" y="256"/>
                  </a:lnTo>
                  <a:lnTo>
                    <a:pt x="490" y="204"/>
                  </a:lnTo>
                  <a:lnTo>
                    <a:pt x="511" y="164"/>
                  </a:lnTo>
                  <a:lnTo>
                    <a:pt x="529" y="135"/>
                  </a:lnTo>
                  <a:lnTo>
                    <a:pt x="546" y="107"/>
                  </a:lnTo>
                  <a:lnTo>
                    <a:pt x="562" y="83"/>
                  </a:lnTo>
                  <a:lnTo>
                    <a:pt x="577" y="63"/>
                  </a:lnTo>
                  <a:lnTo>
                    <a:pt x="590" y="51"/>
                  </a:lnTo>
                  <a:lnTo>
                    <a:pt x="605" y="39"/>
                  </a:lnTo>
                  <a:lnTo>
                    <a:pt x="622" y="29"/>
                  </a:lnTo>
                  <a:lnTo>
                    <a:pt x="640" y="19"/>
                  </a:lnTo>
                  <a:lnTo>
                    <a:pt x="658" y="13"/>
                  </a:lnTo>
                  <a:lnTo>
                    <a:pt x="678" y="8"/>
                  </a:lnTo>
                  <a:lnTo>
                    <a:pt x="699" y="4"/>
                  </a:lnTo>
                  <a:lnTo>
                    <a:pt x="723" y="0"/>
                  </a:lnTo>
                  <a:lnTo>
                    <a:pt x="656" y="109"/>
                  </a:lnTo>
                  <a:lnTo>
                    <a:pt x="591" y="220"/>
                  </a:lnTo>
                  <a:lnTo>
                    <a:pt x="528" y="333"/>
                  </a:lnTo>
                  <a:lnTo>
                    <a:pt x="466" y="449"/>
                  </a:lnTo>
                  <a:close/>
                </a:path>
              </a:pathLst>
            </a:custGeom>
            <a:solidFill>
              <a:srgbClr val="F914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16"/>
            <p:cNvSpPr>
              <a:spLocks/>
            </p:cNvSpPr>
            <p:nvPr/>
          </p:nvSpPr>
          <p:spPr bwMode="auto">
            <a:xfrm>
              <a:off x="2724" y="2288"/>
              <a:ext cx="51" cy="27"/>
            </a:xfrm>
            <a:custGeom>
              <a:avLst/>
              <a:gdLst>
                <a:gd name="T0" fmla="*/ 51 w 51"/>
                <a:gd name="T1" fmla="*/ 1 h 53"/>
                <a:gd name="T2" fmla="*/ 51 w 51"/>
                <a:gd name="T3" fmla="*/ 1 h 53"/>
                <a:gd name="T4" fmla="*/ 51 w 51"/>
                <a:gd name="T5" fmla="*/ 1 h 53"/>
                <a:gd name="T6" fmla="*/ 49 w 51"/>
                <a:gd name="T7" fmla="*/ 2 h 53"/>
                <a:gd name="T8" fmla="*/ 47 w 51"/>
                <a:gd name="T9" fmla="*/ 2 h 53"/>
                <a:gd name="T10" fmla="*/ 44 w 51"/>
                <a:gd name="T11" fmla="*/ 2 h 53"/>
                <a:gd name="T12" fmla="*/ 35 w 51"/>
                <a:gd name="T13" fmla="*/ 2 h 53"/>
                <a:gd name="T14" fmla="*/ 26 w 51"/>
                <a:gd name="T15" fmla="*/ 2 h 53"/>
                <a:gd name="T16" fmla="*/ 26 w 51"/>
                <a:gd name="T17" fmla="*/ 2 h 53"/>
                <a:gd name="T18" fmla="*/ 16 w 51"/>
                <a:gd name="T19" fmla="*/ 2 h 53"/>
                <a:gd name="T20" fmla="*/ 9 w 51"/>
                <a:gd name="T21" fmla="*/ 2 h 53"/>
                <a:gd name="T22" fmla="*/ 6 w 51"/>
                <a:gd name="T23" fmla="*/ 2 h 53"/>
                <a:gd name="T24" fmla="*/ 3 w 51"/>
                <a:gd name="T25" fmla="*/ 2 h 53"/>
                <a:gd name="T26" fmla="*/ 2 w 51"/>
                <a:gd name="T27" fmla="*/ 1 h 53"/>
                <a:gd name="T28" fmla="*/ 0 w 51"/>
                <a:gd name="T29" fmla="*/ 1 h 53"/>
                <a:gd name="T30" fmla="*/ 0 w 51"/>
                <a:gd name="T31" fmla="*/ 1 h 53"/>
                <a:gd name="T32" fmla="*/ 2 w 51"/>
                <a:gd name="T33" fmla="*/ 1 h 53"/>
                <a:gd name="T34" fmla="*/ 3 w 51"/>
                <a:gd name="T35" fmla="*/ 1 h 53"/>
                <a:gd name="T36" fmla="*/ 6 w 51"/>
                <a:gd name="T37" fmla="*/ 1 h 53"/>
                <a:gd name="T38" fmla="*/ 9 w 51"/>
                <a:gd name="T39" fmla="*/ 1 h 53"/>
                <a:gd name="T40" fmla="*/ 16 w 51"/>
                <a:gd name="T41" fmla="*/ 1 h 53"/>
                <a:gd name="T42" fmla="*/ 26 w 51"/>
                <a:gd name="T43" fmla="*/ 0 h 53"/>
                <a:gd name="T44" fmla="*/ 26 w 51"/>
                <a:gd name="T45" fmla="*/ 0 h 53"/>
                <a:gd name="T46" fmla="*/ 35 w 51"/>
                <a:gd name="T47" fmla="*/ 1 h 53"/>
                <a:gd name="T48" fmla="*/ 44 w 51"/>
                <a:gd name="T49" fmla="*/ 1 h 53"/>
                <a:gd name="T50" fmla="*/ 47 w 51"/>
                <a:gd name="T51" fmla="*/ 1 h 53"/>
                <a:gd name="T52" fmla="*/ 49 w 51"/>
                <a:gd name="T53" fmla="*/ 1 h 53"/>
                <a:gd name="T54" fmla="*/ 51 w 51"/>
                <a:gd name="T55" fmla="*/ 1 h 53"/>
                <a:gd name="T56" fmla="*/ 51 w 51"/>
                <a:gd name="T57" fmla="*/ 1 h 53"/>
                <a:gd name="T58" fmla="*/ 51 w 51"/>
                <a:gd name="T59" fmla="*/ 1 h 5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1"/>
                <a:gd name="T91" fmla="*/ 0 h 53"/>
                <a:gd name="T92" fmla="*/ 51 w 51"/>
                <a:gd name="T93" fmla="*/ 53 h 5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1" h="53">
                  <a:moveTo>
                    <a:pt x="51" y="26"/>
                  </a:moveTo>
                  <a:lnTo>
                    <a:pt x="51" y="26"/>
                  </a:lnTo>
                  <a:lnTo>
                    <a:pt x="51" y="32"/>
                  </a:lnTo>
                  <a:lnTo>
                    <a:pt x="49" y="37"/>
                  </a:lnTo>
                  <a:lnTo>
                    <a:pt x="47" y="41"/>
                  </a:lnTo>
                  <a:lnTo>
                    <a:pt x="44" y="45"/>
                  </a:lnTo>
                  <a:lnTo>
                    <a:pt x="35" y="51"/>
                  </a:lnTo>
                  <a:lnTo>
                    <a:pt x="26" y="53"/>
                  </a:lnTo>
                  <a:lnTo>
                    <a:pt x="16" y="51"/>
                  </a:lnTo>
                  <a:lnTo>
                    <a:pt x="9" y="45"/>
                  </a:lnTo>
                  <a:lnTo>
                    <a:pt x="6" y="41"/>
                  </a:lnTo>
                  <a:lnTo>
                    <a:pt x="3" y="37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6" y="2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44" y="8"/>
                  </a:lnTo>
                  <a:lnTo>
                    <a:pt x="47" y="12"/>
                  </a:lnTo>
                  <a:lnTo>
                    <a:pt x="49" y="16"/>
                  </a:lnTo>
                  <a:lnTo>
                    <a:pt x="51" y="22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17"/>
            <p:cNvSpPr>
              <a:spLocks/>
            </p:cNvSpPr>
            <p:nvPr/>
          </p:nvSpPr>
          <p:spPr bwMode="auto">
            <a:xfrm>
              <a:off x="2754" y="2323"/>
              <a:ext cx="24" cy="16"/>
            </a:xfrm>
            <a:custGeom>
              <a:avLst/>
              <a:gdLst>
                <a:gd name="T0" fmla="*/ 24 w 24"/>
                <a:gd name="T1" fmla="*/ 1 h 32"/>
                <a:gd name="T2" fmla="*/ 24 w 24"/>
                <a:gd name="T3" fmla="*/ 1 h 32"/>
                <a:gd name="T4" fmla="*/ 22 w 24"/>
                <a:gd name="T5" fmla="*/ 1 h 32"/>
                <a:gd name="T6" fmla="*/ 19 w 24"/>
                <a:gd name="T7" fmla="*/ 1 h 32"/>
                <a:gd name="T8" fmla="*/ 17 w 24"/>
                <a:gd name="T9" fmla="*/ 1 h 32"/>
                <a:gd name="T10" fmla="*/ 11 w 24"/>
                <a:gd name="T11" fmla="*/ 1 h 32"/>
                <a:gd name="T12" fmla="*/ 11 w 24"/>
                <a:gd name="T13" fmla="*/ 1 h 32"/>
                <a:gd name="T14" fmla="*/ 7 w 24"/>
                <a:gd name="T15" fmla="*/ 1 h 32"/>
                <a:gd name="T16" fmla="*/ 4 w 24"/>
                <a:gd name="T17" fmla="*/ 1 h 32"/>
                <a:gd name="T18" fmla="*/ 1 w 24"/>
                <a:gd name="T19" fmla="*/ 1 h 32"/>
                <a:gd name="T20" fmla="*/ 0 w 24"/>
                <a:gd name="T21" fmla="*/ 1 h 32"/>
                <a:gd name="T22" fmla="*/ 0 w 24"/>
                <a:gd name="T23" fmla="*/ 1 h 32"/>
                <a:gd name="T24" fmla="*/ 1 w 24"/>
                <a:gd name="T25" fmla="*/ 1 h 32"/>
                <a:gd name="T26" fmla="*/ 4 w 24"/>
                <a:gd name="T27" fmla="*/ 1 h 32"/>
                <a:gd name="T28" fmla="*/ 7 w 24"/>
                <a:gd name="T29" fmla="*/ 1 h 32"/>
                <a:gd name="T30" fmla="*/ 11 w 24"/>
                <a:gd name="T31" fmla="*/ 0 h 32"/>
                <a:gd name="T32" fmla="*/ 11 w 24"/>
                <a:gd name="T33" fmla="*/ 0 h 32"/>
                <a:gd name="T34" fmla="*/ 17 w 24"/>
                <a:gd name="T35" fmla="*/ 1 h 32"/>
                <a:gd name="T36" fmla="*/ 19 w 24"/>
                <a:gd name="T37" fmla="*/ 1 h 32"/>
                <a:gd name="T38" fmla="*/ 22 w 24"/>
                <a:gd name="T39" fmla="*/ 1 h 32"/>
                <a:gd name="T40" fmla="*/ 24 w 24"/>
                <a:gd name="T41" fmla="*/ 1 h 32"/>
                <a:gd name="T42" fmla="*/ 24 w 24"/>
                <a:gd name="T43" fmla="*/ 1 h 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32"/>
                <a:gd name="T68" fmla="*/ 24 w 24"/>
                <a:gd name="T69" fmla="*/ 32 h 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32">
                  <a:moveTo>
                    <a:pt x="24" y="16"/>
                  </a:moveTo>
                  <a:lnTo>
                    <a:pt x="24" y="16"/>
                  </a:lnTo>
                  <a:lnTo>
                    <a:pt x="22" y="22"/>
                  </a:lnTo>
                  <a:lnTo>
                    <a:pt x="19" y="26"/>
                  </a:lnTo>
                  <a:lnTo>
                    <a:pt x="17" y="30"/>
                  </a:lnTo>
                  <a:lnTo>
                    <a:pt x="11" y="32"/>
                  </a:lnTo>
                  <a:lnTo>
                    <a:pt x="7" y="30"/>
                  </a:lnTo>
                  <a:lnTo>
                    <a:pt x="4" y="26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22" y="10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F83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746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9067800" cy="1143000"/>
          </a:xfrm>
        </p:spPr>
        <p:txBody>
          <a:bodyPr/>
          <a:lstStyle/>
          <a:p>
            <a:r>
              <a:rPr lang="en-US" sz="4400" dirty="0" smtClean="0"/>
              <a:t>Make the Case for Legacy</a:t>
            </a:r>
            <a:r>
              <a:rPr lang="en-US" sz="4400" dirty="0" smtClean="0"/>
              <a:t> </a:t>
            </a:r>
            <a:r>
              <a:rPr lang="en-US" sz="4400" dirty="0" smtClean="0"/>
              <a:t>Giving 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For the inside sell -</a:t>
            </a:r>
            <a:endParaRPr lang="en-US" sz="4000" dirty="0" smtClean="0">
              <a:solidFill>
                <a:schemeClr val="tx1"/>
              </a:solidFill>
            </a:endParaRPr>
          </a:p>
          <a:p>
            <a:pPr lvl="4"/>
            <a:r>
              <a:rPr lang="en-US" sz="2400" i="1" dirty="0" smtClean="0">
                <a:solidFill>
                  <a:schemeClr val="tx1"/>
                </a:solidFill>
              </a:rPr>
              <a:t>Board Buy-In</a:t>
            </a:r>
            <a:endParaRPr lang="en-US" sz="2400" i="1" dirty="0" smtClean="0">
              <a:solidFill>
                <a:schemeClr val="tx1"/>
              </a:solidFill>
            </a:endParaRPr>
          </a:p>
          <a:p>
            <a:pPr marL="1207008" lvl="4" indent="0">
              <a:buNone/>
            </a:pPr>
            <a:endParaRPr lang="en-US" sz="2400" i="1" dirty="0" smtClean="0"/>
          </a:p>
          <a:p>
            <a:r>
              <a:rPr lang="en-US" sz="4000" dirty="0" smtClean="0">
                <a:solidFill>
                  <a:schemeClr val="tx1"/>
                </a:solidFill>
              </a:rPr>
              <a:t>For Donors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1207008" lvl="4" indent="0">
              <a:buNone/>
            </a:pPr>
            <a:endParaRPr lang="en-US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9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Plan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Start with the Board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What would you say to individual board members?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6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Barriers to Success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 keeps it from happening?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Personal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Organizational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6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512511" cy="1143000"/>
          </a:xfrm>
        </p:spPr>
        <p:txBody>
          <a:bodyPr/>
          <a:lstStyle/>
          <a:p>
            <a:r>
              <a:rPr lang="en-US" dirty="0" smtClean="0"/>
              <a:t>Personal Barriers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133600"/>
            <a:ext cx="6400800" cy="400812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Barriers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 barriers have you encountered?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 barriers do you think you might encounter?</a:t>
            </a:r>
          </a:p>
        </p:txBody>
      </p:sp>
    </p:spTree>
    <p:extLst>
      <p:ext uri="{BB962C8B-B14F-4D97-AF65-F5344CB8AC3E}">
        <p14:creationId xmlns:p14="http://schemas.microsoft.com/office/powerpoint/2010/main" val="36240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239</TotalTime>
  <Words>1037</Words>
  <Application>Microsoft Office PowerPoint</Application>
  <PresentationFormat>On-screen Show (4:3)</PresentationFormat>
  <Paragraphs>200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Slipstream</vt:lpstr>
      <vt:lpstr>Both Sides of the Legacy Gift</vt:lpstr>
      <vt:lpstr>Getting to Know Each Other</vt:lpstr>
      <vt:lpstr>Getting to Know Each Other</vt:lpstr>
      <vt:lpstr>Get Some Attitude!</vt:lpstr>
      <vt:lpstr>A Plan</vt:lpstr>
      <vt:lpstr>Make the Case for Legacy Giving </vt:lpstr>
      <vt:lpstr>Plan </vt:lpstr>
      <vt:lpstr>Barriers to Success </vt:lpstr>
      <vt:lpstr>Personal Barriers </vt:lpstr>
      <vt:lpstr>Personal Barriers </vt:lpstr>
      <vt:lpstr>Personal Barriers </vt:lpstr>
      <vt:lpstr>Your Knowledge about Legacy Giving </vt:lpstr>
      <vt:lpstr>What are donors thinking when you ask for some of their assets </vt:lpstr>
      <vt:lpstr>Legacy Giving Primer </vt:lpstr>
      <vt:lpstr>Legacy Giving Techniques </vt:lpstr>
      <vt:lpstr>Revocable Gifts </vt:lpstr>
      <vt:lpstr>Did You Know? </vt:lpstr>
      <vt:lpstr>Irrevocable Gifts </vt:lpstr>
      <vt:lpstr>Endowment Gifts </vt:lpstr>
      <vt:lpstr>Asking for Legacy Gifts It’s about the donor </vt:lpstr>
      <vt:lpstr>Getting the Meeting </vt:lpstr>
      <vt:lpstr>Toughest Hurdle –  Getting the Meeting </vt:lpstr>
      <vt:lpstr>Getting the Meeting </vt:lpstr>
      <vt:lpstr>The Legacy Giving Conversation </vt:lpstr>
      <vt:lpstr>The Legacy Giving Conversation </vt:lpstr>
      <vt:lpstr>Talk about Values </vt:lpstr>
      <vt:lpstr>Recognition of Legacy Donors </vt:lpstr>
      <vt:lpstr>PowerPoint Presentation</vt:lpstr>
      <vt:lpstr>PowerPoint Presentation</vt:lpstr>
      <vt:lpstr>Promoting Legacy Gifts </vt:lpstr>
      <vt:lpstr>Evaluating Efforts </vt:lpstr>
      <vt:lpstr>Resources </vt:lpstr>
    </vt:vector>
  </TitlesOfParts>
  <Company>United Way of Central New Mexico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Both Sides of the Legacy Gift</dc:title>
  <dc:creator>Tsiporah Nephesh</dc:creator>
  <cp:lastModifiedBy>Tsiporah Nephesh</cp:lastModifiedBy>
  <cp:revision>36</cp:revision>
  <dcterms:created xsi:type="dcterms:W3CDTF">2015-05-15T21:07:47Z</dcterms:created>
  <dcterms:modified xsi:type="dcterms:W3CDTF">2015-05-18T17:56:06Z</dcterms:modified>
</cp:coreProperties>
</file>